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4" r:id="rId8"/>
    <p:sldId id="275" r:id="rId9"/>
    <p:sldId id="276" r:id="rId10"/>
    <p:sldId id="277" r:id="rId11"/>
    <p:sldId id="278" r:id="rId12"/>
    <p:sldId id="271" r:id="rId13"/>
    <p:sldId id="272" r:id="rId14"/>
    <p:sldId id="273" r:id="rId15"/>
    <p:sldId id="264" r:id="rId16"/>
    <p:sldId id="267" r:id="rId17"/>
    <p:sldId id="268" r:id="rId18"/>
    <p:sldId id="263" r:id="rId19"/>
    <p:sldId id="262" r:id="rId20"/>
    <p:sldId id="265" r:id="rId21"/>
  </p:sldIdLst>
  <p:sldSz cx="9144000" cy="6858000" type="screen4x3"/>
  <p:notesSz cx="6797675" cy="9926638"/>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1B2EC7-849A-47D7-90F4-E7B7933D425B}"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149490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1B2EC7-849A-47D7-90F4-E7B7933D425B}"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54158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1B2EC7-849A-47D7-90F4-E7B7933D425B}"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177974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1B2EC7-849A-47D7-90F4-E7B7933D425B}"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104780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1B2EC7-849A-47D7-90F4-E7B7933D425B}"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4005799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1B2EC7-849A-47D7-90F4-E7B7933D425B}"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115129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1B2EC7-849A-47D7-90F4-E7B7933D425B}" type="datetimeFigureOut">
              <a:rPr lang="en-GB" smtClean="0"/>
              <a:t>24/11/2014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333016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1B2EC7-849A-47D7-90F4-E7B7933D425B}" type="datetimeFigureOut">
              <a:rPr lang="en-GB" smtClean="0"/>
              <a:t>24/11/2014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33402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B2EC7-849A-47D7-90F4-E7B7933D425B}" type="datetimeFigureOut">
              <a:rPr lang="en-GB" smtClean="0"/>
              <a:t>24/11/2014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277664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B2EC7-849A-47D7-90F4-E7B7933D425B}"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166111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1B2EC7-849A-47D7-90F4-E7B7933D425B}"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DB625-2085-4359-955A-6A989BF7B188}" type="slidenum">
              <a:rPr lang="en-GB" smtClean="0"/>
              <a:t>‹#›</a:t>
            </a:fld>
            <a:endParaRPr lang="en-GB"/>
          </a:p>
        </p:txBody>
      </p:sp>
    </p:spTree>
    <p:extLst>
      <p:ext uri="{BB962C8B-B14F-4D97-AF65-F5344CB8AC3E}">
        <p14:creationId xmlns:p14="http://schemas.microsoft.com/office/powerpoint/2010/main" val="22231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B2EC7-849A-47D7-90F4-E7B7933D425B}" type="datetimeFigureOut">
              <a:rPr lang="en-GB" smtClean="0"/>
              <a:t>24/11/2014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DB625-2085-4359-955A-6A989BF7B188}" type="slidenum">
              <a:rPr lang="en-GB" smtClean="0"/>
              <a:t>‹#›</a:t>
            </a:fld>
            <a:endParaRPr lang="en-GB"/>
          </a:p>
        </p:txBody>
      </p:sp>
    </p:spTree>
    <p:extLst>
      <p:ext uri="{BB962C8B-B14F-4D97-AF65-F5344CB8AC3E}">
        <p14:creationId xmlns:p14="http://schemas.microsoft.com/office/powerpoint/2010/main" val="1577640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5716" y="1412776"/>
            <a:ext cx="4512581" cy="1754326"/>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Park Grove</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Primary School</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TextBox 4"/>
          <p:cNvSpPr txBox="1"/>
          <p:nvPr/>
        </p:nvSpPr>
        <p:spPr>
          <a:xfrm>
            <a:off x="1287587" y="3368025"/>
            <a:ext cx="6568840" cy="553998"/>
          </a:xfrm>
          <a:prstGeom prst="rect">
            <a:avLst/>
          </a:prstGeom>
          <a:noFill/>
        </p:spPr>
        <p:txBody>
          <a:bodyPr wrap="square" rtlCol="0">
            <a:spAutoFit/>
          </a:bodyPr>
          <a:lstStyle/>
          <a:p>
            <a:pPr algn="ctr"/>
            <a:r>
              <a:rPr lang="en-GB" sz="3000" b="1" dirty="0" smtClean="0"/>
              <a:t>Phonics</a:t>
            </a:r>
            <a:endParaRPr lang="en-GB" sz="3000" b="1" dirty="0"/>
          </a:p>
        </p:txBody>
      </p:sp>
      <p:pic>
        <p:nvPicPr>
          <p:cNvPr id="1126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602" t="26815" r="78350" b="56705"/>
          <a:stretch/>
        </p:blipFill>
        <p:spPr bwMode="auto">
          <a:xfrm>
            <a:off x="4048439" y="4365104"/>
            <a:ext cx="1047136" cy="1205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8915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How can I help? </a:t>
            </a:r>
            <a:endParaRPr lang="en-GB" dirty="0"/>
          </a:p>
        </p:txBody>
      </p:sp>
      <p:sp>
        <p:nvSpPr>
          <p:cNvPr id="3" name="Content Placeholder 2"/>
          <p:cNvSpPr txBox="1">
            <a:spLocks/>
          </p:cNvSpPr>
          <p:nvPr/>
        </p:nvSpPr>
        <p:spPr>
          <a:xfrm>
            <a:off x="467544" y="1556792"/>
            <a:ext cx="8229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mtClean="0"/>
              <a:t>Use magnetic letters to make words.</a:t>
            </a:r>
          </a:p>
          <a:p>
            <a:r>
              <a:rPr lang="en-GB" smtClean="0"/>
              <a:t>Use the letter sounds rather than their names.</a:t>
            </a:r>
          </a:p>
          <a:p>
            <a:r>
              <a:rPr lang="en-GB" smtClean="0"/>
              <a:t>Sound talk eg Please can you get your b-a-g.</a:t>
            </a:r>
          </a:p>
          <a:p>
            <a:r>
              <a:rPr lang="en-GB" smtClean="0"/>
              <a:t>Elongate the sounds and get the children to teach you the actions. </a:t>
            </a:r>
          </a:p>
          <a:p>
            <a:endParaRPr lang="en-GB" dirty="0"/>
          </a:p>
        </p:txBody>
      </p:sp>
    </p:spTree>
    <p:extLst>
      <p:ext uri="{BB962C8B-B14F-4D97-AF65-F5344CB8AC3E}">
        <p14:creationId xmlns:p14="http://schemas.microsoft.com/office/powerpoint/2010/main" val="50930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Phase 3</a:t>
            </a:r>
            <a:endParaRPr lang="en-GB" dirty="0"/>
          </a:p>
        </p:txBody>
      </p:sp>
      <p:sp>
        <p:nvSpPr>
          <p:cNvPr id="3" name="Content Placeholder 2"/>
          <p:cNvSpPr txBox="1">
            <a:spLocks/>
          </p:cNvSpPr>
          <p:nvPr/>
        </p:nvSpPr>
        <p:spPr>
          <a:xfrm>
            <a:off x="457200" y="1600200"/>
            <a:ext cx="8229600" cy="4525963"/>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The main individual letter phonemes have now been learnt, and children are reading CVC words independently</a:t>
            </a:r>
          </a:p>
          <a:p>
            <a:r>
              <a:rPr lang="en-GB" dirty="0" smtClean="0"/>
              <a:t>Phase 3 teaches children to learn the graphemes (written sounds), made up of more than one letter, </a:t>
            </a:r>
            <a:r>
              <a:rPr lang="en-GB" dirty="0" err="1" smtClean="0"/>
              <a:t>eg</a:t>
            </a:r>
            <a:r>
              <a:rPr lang="en-GB" dirty="0" smtClean="0"/>
              <a:t>: </a:t>
            </a:r>
            <a:r>
              <a:rPr lang="en-GB" b="1" dirty="0" smtClean="0"/>
              <a:t>‘</a:t>
            </a:r>
            <a:r>
              <a:rPr lang="en-GB" b="1" dirty="0" err="1" smtClean="0"/>
              <a:t>oa</a:t>
            </a:r>
            <a:r>
              <a:rPr lang="en-GB" b="1" dirty="0" smtClean="0"/>
              <a:t>’ as in boat</a:t>
            </a:r>
          </a:p>
          <a:p>
            <a:r>
              <a:rPr lang="en-GB" dirty="0" smtClean="0"/>
              <a:t>Your child will also learn all the letter names in the alphabet and how to form them correctly.</a:t>
            </a:r>
          </a:p>
          <a:p>
            <a:r>
              <a:rPr lang="en-GB" b="1" dirty="0" smtClean="0">
                <a:solidFill>
                  <a:srgbClr val="FF0000"/>
                </a:solidFill>
              </a:rPr>
              <a:t>Sound buttons  </a:t>
            </a:r>
          </a:p>
          <a:p>
            <a:endParaRPr lang="en-GB" dirty="0"/>
          </a:p>
        </p:txBody>
      </p:sp>
    </p:spTree>
    <p:extLst>
      <p:ext uri="{BB962C8B-B14F-4D97-AF65-F5344CB8AC3E}">
        <p14:creationId xmlns:p14="http://schemas.microsoft.com/office/powerpoint/2010/main" val="2661502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470025"/>
          </a:xfrm>
        </p:spPr>
        <p:txBody>
          <a:bodyPr/>
          <a:lstStyle/>
          <a:p>
            <a:r>
              <a:rPr lang="en-GB" dirty="0" smtClean="0"/>
              <a:t>Phase 3</a:t>
            </a:r>
            <a:endParaRPr lang="en-GB" dirty="0"/>
          </a:p>
        </p:txBody>
      </p:sp>
      <p:sp>
        <p:nvSpPr>
          <p:cNvPr id="3" name="Subtitle 2"/>
          <p:cNvSpPr>
            <a:spLocks noGrp="1"/>
          </p:cNvSpPr>
          <p:nvPr>
            <p:ph type="subTitle" idx="1"/>
          </p:nvPr>
        </p:nvSpPr>
        <p:spPr>
          <a:xfrm>
            <a:off x="827584" y="1628800"/>
            <a:ext cx="7776864" cy="4680520"/>
          </a:xfrm>
        </p:spPr>
        <p:txBody>
          <a:bodyPr>
            <a:normAutofit fontScale="62500" lnSpcReduction="20000"/>
          </a:bodyPr>
          <a:lstStyle/>
          <a:p>
            <a:pPr marL="571500" indent="-571500">
              <a:buFont typeface="Arial" panose="020B0604020202020204" pitchFamily="34" charset="0"/>
              <a:buChar char="•"/>
            </a:pPr>
            <a:r>
              <a:rPr lang="en-GB" sz="5800" dirty="0" smtClean="0">
                <a:solidFill>
                  <a:schemeClr val="tx1"/>
                </a:solidFill>
              </a:rPr>
              <a:t>Read more tricky words and begin to spell some of them.</a:t>
            </a:r>
          </a:p>
          <a:p>
            <a:pPr marL="571500" indent="-571500">
              <a:buFont typeface="Arial" panose="020B0604020202020204" pitchFamily="34" charset="0"/>
              <a:buChar char="•"/>
            </a:pPr>
            <a:r>
              <a:rPr lang="en-GB" sz="5800" dirty="0" smtClean="0">
                <a:solidFill>
                  <a:schemeClr val="tx1"/>
                </a:solidFill>
              </a:rPr>
              <a:t>Read and write words in phrases and sentences.</a:t>
            </a:r>
          </a:p>
          <a:p>
            <a:pPr algn="l"/>
            <a:r>
              <a:rPr lang="en-GB" sz="5800" dirty="0" smtClean="0">
                <a:solidFill>
                  <a:schemeClr val="tx1"/>
                </a:solidFill>
              </a:rPr>
              <a:t>Set 6: j v w x</a:t>
            </a:r>
          </a:p>
          <a:p>
            <a:pPr algn="l"/>
            <a:r>
              <a:rPr lang="en-GB" sz="5800" dirty="0" smtClean="0">
                <a:solidFill>
                  <a:schemeClr val="tx1"/>
                </a:solidFill>
              </a:rPr>
              <a:t>Set 7: y z </a:t>
            </a:r>
            <a:r>
              <a:rPr lang="en-GB" sz="5800" dirty="0" err="1" smtClean="0">
                <a:solidFill>
                  <a:schemeClr val="tx1"/>
                </a:solidFill>
              </a:rPr>
              <a:t>zz</a:t>
            </a:r>
            <a:r>
              <a:rPr lang="en-GB" sz="5800" dirty="0" smtClean="0">
                <a:solidFill>
                  <a:schemeClr val="tx1"/>
                </a:solidFill>
              </a:rPr>
              <a:t> </a:t>
            </a:r>
            <a:r>
              <a:rPr lang="en-GB" sz="5800" dirty="0" err="1" smtClean="0">
                <a:solidFill>
                  <a:schemeClr val="tx1"/>
                </a:solidFill>
              </a:rPr>
              <a:t>qu</a:t>
            </a:r>
            <a:endParaRPr lang="en-GB" sz="5800" dirty="0" smtClean="0">
              <a:solidFill>
                <a:schemeClr val="tx1"/>
              </a:solidFill>
            </a:endParaRPr>
          </a:p>
          <a:p>
            <a:pPr algn="l"/>
            <a:r>
              <a:rPr lang="en-GB" sz="5800" dirty="0" smtClean="0">
                <a:solidFill>
                  <a:schemeClr val="tx1"/>
                </a:solidFill>
              </a:rPr>
              <a:t>Set 8: </a:t>
            </a:r>
            <a:r>
              <a:rPr lang="en-GB" sz="5800" dirty="0" err="1" smtClean="0">
                <a:solidFill>
                  <a:schemeClr val="tx1"/>
                </a:solidFill>
              </a:rPr>
              <a:t>ch</a:t>
            </a:r>
            <a:r>
              <a:rPr lang="en-GB" sz="5800" dirty="0" smtClean="0">
                <a:solidFill>
                  <a:schemeClr val="tx1"/>
                </a:solidFill>
              </a:rPr>
              <a:t> </a:t>
            </a:r>
            <a:r>
              <a:rPr lang="en-GB" sz="5800" dirty="0" err="1" smtClean="0">
                <a:solidFill>
                  <a:schemeClr val="tx1"/>
                </a:solidFill>
              </a:rPr>
              <a:t>sh</a:t>
            </a:r>
            <a:r>
              <a:rPr lang="en-GB" sz="5800" dirty="0" smtClean="0">
                <a:solidFill>
                  <a:schemeClr val="tx1"/>
                </a:solidFill>
              </a:rPr>
              <a:t> </a:t>
            </a:r>
            <a:r>
              <a:rPr lang="en-GB" sz="5800" dirty="0" err="1" smtClean="0">
                <a:solidFill>
                  <a:schemeClr val="tx1"/>
                </a:solidFill>
              </a:rPr>
              <a:t>th</a:t>
            </a:r>
            <a:r>
              <a:rPr lang="en-GB" sz="5800" dirty="0" smtClean="0">
                <a:solidFill>
                  <a:schemeClr val="tx1"/>
                </a:solidFill>
              </a:rPr>
              <a:t> </a:t>
            </a:r>
            <a:r>
              <a:rPr lang="en-GB" sz="5800" dirty="0" err="1" smtClean="0">
                <a:solidFill>
                  <a:schemeClr val="tx1"/>
                </a:solidFill>
              </a:rPr>
              <a:t>ng</a:t>
            </a:r>
            <a:endParaRPr lang="en-GB" sz="5800" dirty="0" smtClean="0">
              <a:solidFill>
                <a:schemeClr val="tx1"/>
              </a:solidFill>
            </a:endParaRPr>
          </a:p>
          <a:p>
            <a:pPr algn="l"/>
            <a:r>
              <a:rPr lang="en-GB" sz="5800" dirty="0" smtClean="0">
                <a:solidFill>
                  <a:schemeClr val="tx1"/>
                </a:solidFill>
              </a:rPr>
              <a:t>Teach: </a:t>
            </a:r>
            <a:r>
              <a:rPr lang="en-GB" sz="5800" dirty="0" err="1" smtClean="0">
                <a:solidFill>
                  <a:schemeClr val="tx1"/>
                </a:solidFill>
              </a:rPr>
              <a:t>ai</a:t>
            </a:r>
            <a:r>
              <a:rPr lang="en-GB" sz="5800" dirty="0" smtClean="0">
                <a:solidFill>
                  <a:schemeClr val="tx1"/>
                </a:solidFill>
              </a:rPr>
              <a:t>  </a:t>
            </a:r>
            <a:r>
              <a:rPr lang="en-GB" sz="5800" dirty="0" err="1" smtClean="0">
                <a:solidFill>
                  <a:schemeClr val="tx1"/>
                </a:solidFill>
              </a:rPr>
              <a:t>ee</a:t>
            </a:r>
            <a:r>
              <a:rPr lang="en-GB" sz="5800" dirty="0" smtClean="0">
                <a:solidFill>
                  <a:schemeClr val="tx1"/>
                </a:solidFill>
              </a:rPr>
              <a:t>  </a:t>
            </a:r>
            <a:r>
              <a:rPr lang="en-GB" sz="5800" dirty="0" err="1" smtClean="0">
                <a:solidFill>
                  <a:schemeClr val="tx1"/>
                </a:solidFill>
              </a:rPr>
              <a:t>igh</a:t>
            </a:r>
            <a:r>
              <a:rPr lang="en-GB" sz="5800" dirty="0" smtClean="0">
                <a:solidFill>
                  <a:schemeClr val="tx1"/>
                </a:solidFill>
              </a:rPr>
              <a:t>  </a:t>
            </a:r>
            <a:r>
              <a:rPr lang="en-GB" sz="5800" dirty="0" err="1" smtClean="0">
                <a:solidFill>
                  <a:schemeClr val="tx1"/>
                </a:solidFill>
              </a:rPr>
              <a:t>oa</a:t>
            </a:r>
            <a:r>
              <a:rPr lang="en-GB" sz="5800" dirty="0" smtClean="0">
                <a:solidFill>
                  <a:schemeClr val="tx1"/>
                </a:solidFill>
              </a:rPr>
              <a:t>  </a:t>
            </a:r>
            <a:r>
              <a:rPr lang="en-GB" sz="5800" dirty="0" err="1" smtClean="0">
                <a:solidFill>
                  <a:schemeClr val="tx1"/>
                </a:solidFill>
              </a:rPr>
              <a:t>oo</a:t>
            </a:r>
            <a:r>
              <a:rPr lang="en-GB" sz="5800" dirty="0" smtClean="0">
                <a:solidFill>
                  <a:schemeClr val="tx1"/>
                </a:solidFill>
              </a:rPr>
              <a:t>  </a:t>
            </a:r>
            <a:r>
              <a:rPr lang="en-GB" sz="5800" dirty="0" err="1" smtClean="0">
                <a:solidFill>
                  <a:schemeClr val="tx1"/>
                </a:solidFill>
              </a:rPr>
              <a:t>ar</a:t>
            </a:r>
            <a:r>
              <a:rPr lang="en-GB" sz="5800" dirty="0" smtClean="0">
                <a:solidFill>
                  <a:schemeClr val="tx1"/>
                </a:solidFill>
              </a:rPr>
              <a:t>  or  </a:t>
            </a:r>
            <a:r>
              <a:rPr lang="en-GB" sz="5800" dirty="0" err="1" smtClean="0">
                <a:solidFill>
                  <a:schemeClr val="tx1"/>
                </a:solidFill>
              </a:rPr>
              <a:t>ur</a:t>
            </a:r>
            <a:r>
              <a:rPr lang="en-GB" sz="5800" dirty="0" smtClean="0">
                <a:solidFill>
                  <a:schemeClr val="tx1"/>
                </a:solidFill>
              </a:rPr>
              <a:t>  </a:t>
            </a:r>
            <a:r>
              <a:rPr lang="en-GB" sz="5800" dirty="0" err="1" smtClean="0">
                <a:solidFill>
                  <a:schemeClr val="tx1"/>
                </a:solidFill>
              </a:rPr>
              <a:t>ow</a:t>
            </a:r>
            <a:r>
              <a:rPr lang="en-GB" sz="5800" dirty="0" smtClean="0">
                <a:solidFill>
                  <a:schemeClr val="tx1"/>
                </a:solidFill>
              </a:rPr>
              <a:t>  </a:t>
            </a:r>
            <a:r>
              <a:rPr lang="en-GB" sz="5800" dirty="0" err="1" smtClean="0">
                <a:solidFill>
                  <a:schemeClr val="tx1"/>
                </a:solidFill>
              </a:rPr>
              <a:t>oi</a:t>
            </a:r>
            <a:r>
              <a:rPr lang="en-GB" sz="5800" dirty="0" smtClean="0">
                <a:solidFill>
                  <a:schemeClr val="tx1"/>
                </a:solidFill>
              </a:rPr>
              <a:t>  ear  air  </a:t>
            </a:r>
            <a:r>
              <a:rPr lang="en-GB" sz="5800" dirty="0" err="1" smtClean="0">
                <a:solidFill>
                  <a:schemeClr val="tx1"/>
                </a:solidFill>
              </a:rPr>
              <a:t>er</a:t>
            </a:r>
            <a:r>
              <a:rPr lang="en-GB" sz="5800" dirty="0" smtClean="0">
                <a:solidFill>
                  <a:schemeClr val="tx1"/>
                </a:solidFill>
              </a:rPr>
              <a:t>  </a:t>
            </a:r>
          </a:p>
          <a:p>
            <a:pPr algn="l"/>
            <a:endParaRPr lang="en-GB" sz="5800" dirty="0">
              <a:solidFill>
                <a:schemeClr val="tx1"/>
              </a:solidFill>
            </a:endParaRPr>
          </a:p>
          <a:p>
            <a:endParaRPr lang="en-GB" dirty="0" smtClean="0"/>
          </a:p>
          <a:p>
            <a:endParaRPr lang="en-GB" dirty="0"/>
          </a:p>
        </p:txBody>
      </p:sp>
    </p:spTree>
    <p:extLst>
      <p:ext uri="{BB962C8B-B14F-4D97-AF65-F5344CB8AC3E}">
        <p14:creationId xmlns:p14="http://schemas.microsoft.com/office/powerpoint/2010/main" val="3565265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I help?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Sing an alphabet song together</a:t>
            </a:r>
          </a:p>
          <a:p>
            <a:r>
              <a:rPr lang="en-GB" dirty="0" smtClean="0"/>
              <a:t>Play </a:t>
            </a:r>
            <a:r>
              <a:rPr lang="en-GB" b="1" dirty="0" smtClean="0"/>
              <a:t>‘I spy’</a:t>
            </a:r>
            <a:endParaRPr lang="en-GB" dirty="0" smtClean="0"/>
          </a:p>
          <a:p>
            <a:r>
              <a:rPr lang="en-GB"/>
              <a:t>P</a:t>
            </a:r>
            <a:r>
              <a:rPr lang="en-GB" smtClean="0"/>
              <a:t>lay </a:t>
            </a:r>
            <a:r>
              <a:rPr lang="en-GB" dirty="0" smtClean="0"/>
              <a:t>with magnetic letters, using some two-grapheme (letter) combinations, </a:t>
            </a:r>
            <a:r>
              <a:rPr lang="en-GB" dirty="0" err="1" smtClean="0"/>
              <a:t>eg</a:t>
            </a:r>
            <a:r>
              <a:rPr lang="en-GB" dirty="0" smtClean="0"/>
              <a:t>: </a:t>
            </a:r>
            <a:r>
              <a:rPr lang="en-GB" b="1" i="1" dirty="0" smtClean="0"/>
              <a:t>r-</a:t>
            </a:r>
            <a:r>
              <a:rPr lang="en-GB" b="1" i="1" dirty="0" err="1" smtClean="0"/>
              <a:t>ai</a:t>
            </a:r>
            <a:r>
              <a:rPr lang="en-GB" b="1" i="1" dirty="0" smtClean="0"/>
              <a:t>-n = rain</a:t>
            </a:r>
            <a:r>
              <a:rPr lang="en-GB" dirty="0" smtClean="0"/>
              <a:t> blending for reading</a:t>
            </a:r>
          </a:p>
          <a:p>
            <a:pPr marL="0" indent="0">
              <a:buNone/>
            </a:pPr>
            <a:r>
              <a:rPr lang="en-GB" dirty="0" smtClean="0"/>
              <a:t>    </a:t>
            </a:r>
            <a:r>
              <a:rPr lang="en-GB" b="1" i="1" dirty="0" smtClean="0"/>
              <a:t>rain = r-</a:t>
            </a:r>
            <a:r>
              <a:rPr lang="en-GB" b="1" i="1" dirty="0" err="1" smtClean="0"/>
              <a:t>ai</a:t>
            </a:r>
            <a:r>
              <a:rPr lang="en-GB" b="1" i="1" dirty="0" smtClean="0"/>
              <a:t>-n</a:t>
            </a:r>
            <a:r>
              <a:rPr lang="en-GB" dirty="0" smtClean="0"/>
              <a:t> segmenting for spelling</a:t>
            </a:r>
          </a:p>
          <a:p>
            <a:r>
              <a:rPr lang="en-GB" dirty="0" smtClean="0"/>
              <a:t>Praise your child for trying out words</a:t>
            </a:r>
          </a:p>
          <a:p>
            <a:r>
              <a:rPr lang="en-GB" dirty="0" smtClean="0"/>
              <a:t>Ask for a list of tricky words</a:t>
            </a:r>
          </a:p>
          <a:p>
            <a:r>
              <a:rPr lang="en-GB" dirty="0" smtClean="0"/>
              <a:t>Create phonic games with a timer</a:t>
            </a:r>
          </a:p>
          <a:p>
            <a:r>
              <a:rPr lang="en-GB" dirty="0" smtClean="0"/>
              <a:t>Play pairs</a:t>
            </a:r>
          </a:p>
          <a:p>
            <a:endParaRPr lang="en-GB" dirty="0"/>
          </a:p>
        </p:txBody>
      </p:sp>
    </p:spTree>
    <p:extLst>
      <p:ext uri="{BB962C8B-B14F-4D97-AF65-F5344CB8AC3E}">
        <p14:creationId xmlns:p14="http://schemas.microsoft.com/office/powerpoint/2010/main" val="1058979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 4 </a:t>
            </a:r>
            <a:endParaRPr lang="en-GB" dirty="0"/>
          </a:p>
        </p:txBody>
      </p:sp>
      <p:sp>
        <p:nvSpPr>
          <p:cNvPr id="3" name="Content Placeholder 2"/>
          <p:cNvSpPr>
            <a:spLocks noGrp="1"/>
          </p:cNvSpPr>
          <p:nvPr>
            <p:ph idx="1"/>
          </p:nvPr>
        </p:nvSpPr>
        <p:spPr/>
        <p:txBody>
          <a:bodyPr>
            <a:normAutofit/>
          </a:bodyPr>
          <a:lstStyle/>
          <a:p>
            <a:r>
              <a:rPr lang="en-GB" dirty="0" smtClean="0"/>
              <a:t> </a:t>
            </a:r>
            <a:r>
              <a:rPr lang="en-GB" dirty="0"/>
              <a:t>This is a consolidation unit. </a:t>
            </a:r>
            <a:endParaRPr lang="en-GB" dirty="0" smtClean="0"/>
          </a:p>
          <a:p>
            <a:r>
              <a:rPr lang="en-GB" dirty="0" smtClean="0"/>
              <a:t>There </a:t>
            </a:r>
            <a:r>
              <a:rPr lang="en-GB" dirty="0"/>
              <a:t>are no </a:t>
            </a:r>
            <a:r>
              <a:rPr lang="en-GB" dirty="0" smtClean="0"/>
              <a:t>new graphemes </a:t>
            </a:r>
            <a:r>
              <a:rPr lang="en-GB" dirty="0"/>
              <a:t>to learn. Reading and spelling </a:t>
            </a:r>
            <a:r>
              <a:rPr lang="en-GB" dirty="0" smtClean="0"/>
              <a:t>of tricky </a:t>
            </a:r>
            <a:r>
              <a:rPr lang="en-GB" dirty="0"/>
              <a:t>words continues.</a:t>
            </a:r>
          </a:p>
          <a:p>
            <a:pPr marL="0" indent="0">
              <a:buNone/>
            </a:pPr>
            <a:r>
              <a:rPr lang="en-GB" dirty="0" smtClean="0"/>
              <a:t>• Tricky words such as they, have, little. </a:t>
            </a:r>
          </a:p>
          <a:p>
            <a:r>
              <a:rPr lang="en-GB" dirty="0" smtClean="0"/>
              <a:t>Words featuring 4 or more sounds such as damp or stamp. </a:t>
            </a:r>
            <a:endParaRPr lang="en-GB" dirty="0"/>
          </a:p>
        </p:txBody>
      </p:sp>
      <p:sp>
        <p:nvSpPr>
          <p:cNvPr id="4" name="Oval 3"/>
          <p:cNvSpPr/>
          <p:nvPr/>
        </p:nvSpPr>
        <p:spPr>
          <a:xfrm>
            <a:off x="899592" y="530120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101164" y="530120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348408" y="530120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1619672" y="530120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339752" y="529587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3275856" y="529587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2987824" y="530120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2691343" y="530120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2509029" y="530120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55016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684213" y="1556792"/>
            <a:ext cx="78486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3200" dirty="0">
                <a:latin typeface="SassoonCRInfant" pitchFamily="2" charset="0"/>
              </a:rPr>
              <a:t>Children will broaden their knowledge of graphemes and </a:t>
            </a:r>
            <a:r>
              <a:rPr lang="en-GB" altLang="en-US" sz="3200" dirty="0" smtClean="0">
                <a:latin typeface="SassoonCRInfant" pitchFamily="2" charset="0"/>
              </a:rPr>
              <a:t>phonemes</a:t>
            </a:r>
            <a:r>
              <a:rPr lang="en-GB" altLang="en-US" sz="3200" dirty="0">
                <a:latin typeface="SassoonCRInfant" pitchFamily="2" charset="0"/>
              </a:rPr>
              <a:t> </a:t>
            </a:r>
            <a:r>
              <a:rPr lang="en-GB" altLang="en-US" sz="3200" dirty="0" smtClean="0">
                <a:latin typeface="SassoonCRInfant" pitchFamily="2" charset="0"/>
              </a:rPr>
              <a:t>throughout Phase 5.</a:t>
            </a:r>
          </a:p>
          <a:p>
            <a:pPr eaLnBrk="1" hangingPunct="1"/>
            <a:endParaRPr lang="en-GB" altLang="en-US" sz="3200" dirty="0">
              <a:latin typeface="SassoonCRInfant" pitchFamily="2" charset="0"/>
            </a:endParaRPr>
          </a:p>
          <a:p>
            <a:pPr eaLnBrk="1" hangingPunct="1"/>
            <a:r>
              <a:rPr lang="en-GB" altLang="en-US" sz="3200" dirty="0" smtClean="0">
                <a:latin typeface="SassoonCRInfant" pitchFamily="2" charset="0"/>
              </a:rPr>
              <a:t>They will learn alternative pronunciations of graphemes</a:t>
            </a:r>
          </a:p>
          <a:p>
            <a:pPr eaLnBrk="1" hangingPunct="1"/>
            <a:r>
              <a:rPr lang="en-GB" altLang="en-US" sz="3200" dirty="0" smtClean="0">
                <a:latin typeface="SassoonCRInfant" pitchFamily="2" charset="0"/>
              </a:rPr>
              <a:t>including split digraphs.   </a:t>
            </a:r>
            <a:endParaRPr lang="en-US" altLang="en-US" sz="3200" dirty="0" smtClean="0">
              <a:latin typeface="SassoonCRInfant" pitchFamily="2" charset="0"/>
            </a:endParaRPr>
          </a:p>
        </p:txBody>
      </p:sp>
      <p:sp>
        <p:nvSpPr>
          <p:cNvPr id="3" name="Rectangle 2"/>
          <p:cNvSpPr/>
          <p:nvPr/>
        </p:nvSpPr>
        <p:spPr>
          <a:xfrm>
            <a:off x="3203848" y="418108"/>
            <a:ext cx="2398413"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Phase 5</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89722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34643808"/>
              </p:ext>
            </p:extLst>
          </p:nvPr>
        </p:nvGraphicFramePr>
        <p:xfrm>
          <a:off x="899592" y="1916832"/>
          <a:ext cx="7200000" cy="3600000"/>
        </p:xfrm>
        <a:graphic>
          <a:graphicData uri="http://schemas.openxmlformats.org/drawingml/2006/table">
            <a:tbl>
              <a:tblPr firstRow="1" firstCol="1" lastRow="1" lastCol="1" bandRow="1" bandCol="1">
                <a:tableStyleId>{2D5ABB26-0587-4C30-8999-92F81FD0307C}</a:tableStyleId>
              </a:tblPr>
              <a:tblGrid>
                <a:gridCol w="1800000"/>
                <a:gridCol w="1800000"/>
                <a:gridCol w="1800000"/>
                <a:gridCol w="1800000"/>
              </a:tblGrid>
              <a:tr h="720000">
                <a:tc>
                  <a:txBody>
                    <a:bodyPr/>
                    <a:lstStyle/>
                    <a:p>
                      <a:pPr algn="ctr"/>
                      <a:r>
                        <a:rPr lang="en-US" sz="2600" b="1" dirty="0">
                          <a:solidFill>
                            <a:srgbClr val="FF0000"/>
                          </a:solidFill>
                          <a:effectLst/>
                        </a:rPr>
                        <a:t>ay</a:t>
                      </a:r>
                      <a:r>
                        <a:rPr lang="en-US" sz="2600" b="1" dirty="0">
                          <a:effectLst/>
                        </a:rPr>
                        <a:t> day</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err="1">
                          <a:solidFill>
                            <a:srgbClr val="FF0000"/>
                          </a:solidFill>
                          <a:effectLst/>
                        </a:rPr>
                        <a:t>oy</a:t>
                      </a:r>
                      <a:r>
                        <a:rPr lang="en-US" sz="2600" b="1" dirty="0">
                          <a:effectLst/>
                        </a:rPr>
                        <a:t> boy</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err="1">
                          <a:solidFill>
                            <a:srgbClr val="FF0000"/>
                          </a:solidFill>
                          <a:effectLst/>
                        </a:rPr>
                        <a:t>wh</a:t>
                      </a:r>
                      <a:r>
                        <a:rPr lang="en-US" sz="2600" b="1" dirty="0">
                          <a:effectLst/>
                        </a:rPr>
                        <a:t> when</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a:solidFill>
                            <a:srgbClr val="00B0F0"/>
                          </a:solidFill>
                          <a:effectLst/>
                        </a:rPr>
                        <a:t>a-e</a:t>
                      </a:r>
                      <a:r>
                        <a:rPr lang="en-US" sz="2600" b="1" dirty="0">
                          <a:effectLst/>
                        </a:rPr>
                        <a:t> make</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720000">
                <a:tc>
                  <a:txBody>
                    <a:bodyPr/>
                    <a:lstStyle/>
                    <a:p>
                      <a:pPr algn="ctr"/>
                      <a:r>
                        <a:rPr lang="en-US" sz="2600" b="1" dirty="0" err="1">
                          <a:solidFill>
                            <a:srgbClr val="FF0000"/>
                          </a:solidFill>
                          <a:effectLst/>
                        </a:rPr>
                        <a:t>ou</a:t>
                      </a:r>
                      <a:r>
                        <a:rPr lang="en-US" sz="2600" b="1" dirty="0">
                          <a:effectLst/>
                        </a:rPr>
                        <a:t> out</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err="1">
                          <a:solidFill>
                            <a:srgbClr val="FF0000"/>
                          </a:solidFill>
                          <a:effectLst/>
                        </a:rPr>
                        <a:t>ir</a:t>
                      </a:r>
                      <a:r>
                        <a:rPr lang="en-US" sz="2600" b="1" dirty="0">
                          <a:effectLst/>
                        </a:rPr>
                        <a:t>  girl </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err="1">
                          <a:solidFill>
                            <a:srgbClr val="FF0000"/>
                          </a:solidFill>
                          <a:effectLst/>
                        </a:rPr>
                        <a:t>ph</a:t>
                      </a:r>
                      <a:r>
                        <a:rPr lang="en-US" sz="2600" b="1" dirty="0">
                          <a:effectLst/>
                        </a:rPr>
                        <a:t> photo </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a:solidFill>
                            <a:srgbClr val="00B0F0"/>
                          </a:solidFill>
                          <a:effectLst/>
                        </a:rPr>
                        <a:t>e-e</a:t>
                      </a:r>
                      <a:r>
                        <a:rPr lang="en-US" sz="2600" b="1" dirty="0">
                          <a:effectLst/>
                        </a:rPr>
                        <a:t> these</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720000">
                <a:tc>
                  <a:txBody>
                    <a:bodyPr/>
                    <a:lstStyle/>
                    <a:p>
                      <a:pPr algn="ctr"/>
                      <a:r>
                        <a:rPr lang="en-US" sz="2600" b="1" dirty="0" err="1">
                          <a:solidFill>
                            <a:srgbClr val="FF0000"/>
                          </a:solidFill>
                          <a:effectLst/>
                        </a:rPr>
                        <a:t>ie</a:t>
                      </a:r>
                      <a:r>
                        <a:rPr lang="en-US" sz="2600" b="1" dirty="0">
                          <a:effectLst/>
                        </a:rPr>
                        <a:t> tie</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err="1">
                          <a:solidFill>
                            <a:srgbClr val="FF0000"/>
                          </a:solidFill>
                          <a:effectLst/>
                        </a:rPr>
                        <a:t>ue</a:t>
                      </a:r>
                      <a:r>
                        <a:rPr lang="en-US" sz="2600" b="1" dirty="0">
                          <a:effectLst/>
                        </a:rPr>
                        <a:t>  blue</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err="1">
                          <a:solidFill>
                            <a:srgbClr val="FF0000"/>
                          </a:solidFill>
                          <a:effectLst/>
                        </a:rPr>
                        <a:t>ew</a:t>
                      </a:r>
                      <a:r>
                        <a:rPr lang="en-US" sz="2600" b="1" dirty="0">
                          <a:effectLst/>
                        </a:rPr>
                        <a:t> new</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err="1">
                          <a:solidFill>
                            <a:srgbClr val="00B0F0"/>
                          </a:solidFill>
                          <a:effectLst/>
                        </a:rPr>
                        <a:t>i</a:t>
                      </a:r>
                      <a:r>
                        <a:rPr lang="en-US" sz="2600" b="1" dirty="0">
                          <a:solidFill>
                            <a:srgbClr val="00B0F0"/>
                          </a:solidFill>
                          <a:effectLst/>
                        </a:rPr>
                        <a:t>-e</a:t>
                      </a:r>
                      <a:r>
                        <a:rPr lang="en-US" sz="2600" b="1" dirty="0">
                          <a:effectLst/>
                        </a:rPr>
                        <a:t> like</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720000">
                <a:tc>
                  <a:txBody>
                    <a:bodyPr/>
                    <a:lstStyle/>
                    <a:p>
                      <a:pPr algn="ctr"/>
                      <a:r>
                        <a:rPr lang="en-US" sz="2600" b="1" dirty="0" err="1">
                          <a:solidFill>
                            <a:srgbClr val="FF0000"/>
                          </a:solidFill>
                          <a:effectLst/>
                        </a:rPr>
                        <a:t>ea</a:t>
                      </a:r>
                      <a:r>
                        <a:rPr lang="en-US" sz="2600" b="1" dirty="0">
                          <a:effectLst/>
                        </a:rPr>
                        <a:t> eat</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a:solidFill>
                            <a:srgbClr val="FF0000"/>
                          </a:solidFill>
                          <a:effectLst/>
                        </a:rPr>
                        <a:t>aw</a:t>
                      </a:r>
                      <a:r>
                        <a:rPr lang="en-US" sz="2600" b="1" dirty="0">
                          <a:effectLst/>
                        </a:rPr>
                        <a:t> saw</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err="1">
                          <a:solidFill>
                            <a:srgbClr val="FF0000"/>
                          </a:solidFill>
                          <a:effectLst/>
                        </a:rPr>
                        <a:t>oe</a:t>
                      </a:r>
                      <a:r>
                        <a:rPr lang="en-US" sz="2600" b="1" dirty="0">
                          <a:effectLst/>
                        </a:rPr>
                        <a:t>  toe</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a:solidFill>
                            <a:srgbClr val="00B0F0"/>
                          </a:solidFill>
                          <a:effectLst/>
                        </a:rPr>
                        <a:t>o-e</a:t>
                      </a:r>
                      <a:r>
                        <a:rPr lang="en-US" sz="2600" b="1" dirty="0">
                          <a:effectLst/>
                        </a:rPr>
                        <a:t> home</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720000">
                <a:tc>
                  <a:txBody>
                    <a:bodyPr/>
                    <a:lstStyle/>
                    <a:p>
                      <a:pPr algn="ctr"/>
                      <a:r>
                        <a:rPr lang="en-US" sz="2600" b="1">
                          <a:effectLst/>
                        </a:rPr>
                        <a:t> </a:t>
                      </a:r>
                      <a:endParaRPr lang="en-GB" sz="2600" b="1">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a:effectLst/>
                        </a:rPr>
                        <a:t> </a:t>
                      </a:r>
                      <a:endParaRPr lang="en-GB" sz="2600" b="1">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a:solidFill>
                            <a:srgbClr val="FF0000"/>
                          </a:solidFill>
                          <a:effectLst/>
                        </a:rPr>
                        <a:t>au</a:t>
                      </a:r>
                      <a:r>
                        <a:rPr lang="en-US" sz="2600" b="1" dirty="0">
                          <a:effectLst/>
                        </a:rPr>
                        <a:t>  Paul</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2600" b="1" dirty="0">
                          <a:solidFill>
                            <a:srgbClr val="00B0F0"/>
                          </a:solidFill>
                          <a:effectLst/>
                        </a:rPr>
                        <a:t>u-e</a:t>
                      </a:r>
                      <a:r>
                        <a:rPr lang="en-US" sz="2600" b="1" dirty="0">
                          <a:effectLst/>
                        </a:rPr>
                        <a:t> rule</a:t>
                      </a:r>
                      <a:endParaRPr lang="en-GB" sz="2600" b="1" dirty="0">
                        <a:effectLst/>
                        <a:latin typeface="Comic Sans MS" panose="030F0702030302020204" pitchFamily="66" charset="0"/>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3" name="Rectangle 1"/>
          <p:cNvSpPr>
            <a:spLocks noChangeArrowheads="1"/>
          </p:cNvSpPr>
          <p:nvPr/>
        </p:nvSpPr>
        <p:spPr bwMode="auto">
          <a:xfrm>
            <a:off x="323528" y="525688"/>
            <a:ext cx="561662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446213" algn="l"/>
              </a:tabLst>
              <a:defRPr>
                <a:solidFill>
                  <a:schemeClr val="tx1"/>
                </a:solidFill>
                <a:latin typeface="Arial" pitchFamily="34" charset="0"/>
                <a:cs typeface="Arial" pitchFamily="34" charset="0"/>
              </a:defRPr>
            </a:lvl1pPr>
            <a:lvl2pPr fontAlgn="base">
              <a:spcBef>
                <a:spcPct val="0"/>
              </a:spcBef>
              <a:spcAft>
                <a:spcPct val="0"/>
              </a:spcAft>
              <a:tabLst>
                <a:tab pos="1446213" algn="l"/>
              </a:tabLst>
              <a:defRPr>
                <a:solidFill>
                  <a:schemeClr val="tx1"/>
                </a:solidFill>
                <a:latin typeface="Arial" pitchFamily="34" charset="0"/>
                <a:cs typeface="Arial" pitchFamily="34" charset="0"/>
              </a:defRPr>
            </a:lvl2pPr>
            <a:lvl3pPr fontAlgn="base">
              <a:spcBef>
                <a:spcPct val="0"/>
              </a:spcBef>
              <a:spcAft>
                <a:spcPct val="0"/>
              </a:spcAft>
              <a:tabLst>
                <a:tab pos="1446213" algn="l"/>
              </a:tabLst>
              <a:defRPr>
                <a:solidFill>
                  <a:schemeClr val="tx1"/>
                </a:solidFill>
                <a:latin typeface="Arial" pitchFamily="34" charset="0"/>
                <a:cs typeface="Arial" pitchFamily="34" charset="0"/>
              </a:defRPr>
            </a:lvl3pPr>
            <a:lvl4pPr fontAlgn="base">
              <a:spcBef>
                <a:spcPct val="0"/>
              </a:spcBef>
              <a:spcAft>
                <a:spcPct val="0"/>
              </a:spcAft>
              <a:tabLst>
                <a:tab pos="1446213" algn="l"/>
              </a:tabLst>
              <a:defRPr>
                <a:solidFill>
                  <a:schemeClr val="tx1"/>
                </a:solidFill>
                <a:latin typeface="Arial" pitchFamily="34" charset="0"/>
                <a:cs typeface="Arial" pitchFamily="34" charset="0"/>
              </a:defRPr>
            </a:lvl4pPr>
            <a:lvl5pPr fontAlgn="base">
              <a:spcBef>
                <a:spcPct val="0"/>
              </a:spcBef>
              <a:spcAft>
                <a:spcPct val="0"/>
              </a:spcAft>
              <a:tabLst>
                <a:tab pos="1446213" algn="l"/>
              </a:tabLst>
              <a:defRPr>
                <a:solidFill>
                  <a:schemeClr val="tx1"/>
                </a:solidFill>
                <a:latin typeface="Arial" pitchFamily="34" charset="0"/>
                <a:cs typeface="Arial" pitchFamily="34" charset="0"/>
              </a:defRPr>
            </a:lvl5pPr>
            <a:lvl6pPr fontAlgn="base">
              <a:spcBef>
                <a:spcPct val="0"/>
              </a:spcBef>
              <a:spcAft>
                <a:spcPct val="0"/>
              </a:spcAft>
              <a:tabLst>
                <a:tab pos="1446213" algn="l"/>
              </a:tabLst>
              <a:defRPr>
                <a:solidFill>
                  <a:schemeClr val="tx1"/>
                </a:solidFill>
                <a:latin typeface="Arial" pitchFamily="34" charset="0"/>
                <a:cs typeface="Arial" pitchFamily="34" charset="0"/>
              </a:defRPr>
            </a:lvl6pPr>
            <a:lvl7pPr fontAlgn="base">
              <a:spcBef>
                <a:spcPct val="0"/>
              </a:spcBef>
              <a:spcAft>
                <a:spcPct val="0"/>
              </a:spcAft>
              <a:tabLst>
                <a:tab pos="1446213" algn="l"/>
              </a:tabLst>
              <a:defRPr>
                <a:solidFill>
                  <a:schemeClr val="tx1"/>
                </a:solidFill>
                <a:latin typeface="Arial" pitchFamily="34" charset="0"/>
                <a:cs typeface="Arial" pitchFamily="34" charset="0"/>
              </a:defRPr>
            </a:lvl7pPr>
            <a:lvl8pPr fontAlgn="base">
              <a:spcBef>
                <a:spcPct val="0"/>
              </a:spcBef>
              <a:spcAft>
                <a:spcPct val="0"/>
              </a:spcAft>
              <a:tabLst>
                <a:tab pos="1446213" algn="l"/>
              </a:tabLst>
              <a:defRPr>
                <a:solidFill>
                  <a:schemeClr val="tx1"/>
                </a:solidFill>
                <a:latin typeface="Arial" pitchFamily="34" charset="0"/>
                <a:cs typeface="Arial" pitchFamily="34" charset="0"/>
              </a:defRPr>
            </a:lvl8pPr>
            <a:lvl9pPr fontAlgn="base">
              <a:spcBef>
                <a:spcPct val="0"/>
              </a:spcBef>
              <a:spcAft>
                <a:spcPct val="0"/>
              </a:spcAft>
              <a:tabLst>
                <a:tab pos="1446213"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446213" algn="l"/>
              </a:tabLst>
            </a:pPr>
            <a:r>
              <a:rPr kumimoji="0" lang="en-US" altLang="en-US" sz="3000" b="1" i="0" u="none" strike="noStrike" cap="none" normalizeH="0" baseline="0" dirty="0" smtClean="0">
                <a:ln>
                  <a:noFill/>
                </a:ln>
                <a:solidFill>
                  <a:srgbClr val="008000"/>
                </a:solidFill>
                <a:effectLst/>
                <a:latin typeface="Comic Sans MS" pitchFamily="66" charset="0"/>
                <a:ea typeface="Times New Roman" pitchFamily="18" charset="0"/>
                <a:cs typeface="Arial" pitchFamily="34" charset="0"/>
              </a:rPr>
              <a:t>New graphemes for reading:</a:t>
            </a:r>
            <a:endParaRPr kumimoji="0" lang="en-US" altLang="en-US" sz="30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1497643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7264" y="332656"/>
            <a:ext cx="4622612"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Split digraphs</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Rectangle 2"/>
          <p:cNvSpPr/>
          <p:nvPr/>
        </p:nvSpPr>
        <p:spPr>
          <a:xfrm>
            <a:off x="557845" y="2733314"/>
            <a:ext cx="2781532" cy="923330"/>
          </a:xfrm>
          <a:prstGeom prst="rect">
            <a:avLst/>
          </a:prstGeom>
          <a:noFill/>
        </p:spPr>
        <p:txBody>
          <a:bodyPr wrap="none" lIns="91440" tIns="45720" rIns="91440" bIns="45720">
            <a:spAutoFit/>
          </a:bodyPr>
          <a:lstStyle/>
          <a:p>
            <a:pPr algn="ct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h</a:t>
            </a: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o  m  e</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4" name="Rectangle 3"/>
          <p:cNvSpPr/>
          <p:nvPr/>
        </p:nvSpPr>
        <p:spPr>
          <a:xfrm>
            <a:off x="3282467" y="3933056"/>
            <a:ext cx="2711000" cy="923330"/>
          </a:xfrm>
          <a:prstGeom prst="rect">
            <a:avLst/>
          </a:prstGeom>
          <a:noFill/>
        </p:spPr>
        <p:txBody>
          <a:bodyPr wrap="none" lIns="91440" tIns="45720" rIns="91440" bIns="45720">
            <a:spAutoFit/>
          </a:bodyPr>
          <a:lstStyle/>
          <a:p>
            <a:pPr algn="ct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  k  e</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Rectangle 6"/>
          <p:cNvSpPr/>
          <p:nvPr/>
        </p:nvSpPr>
        <p:spPr>
          <a:xfrm>
            <a:off x="946317" y="5432450"/>
            <a:ext cx="2364750" cy="923330"/>
          </a:xfrm>
          <a:prstGeom prst="rect">
            <a:avLst/>
          </a:prstGeom>
          <a:noFill/>
        </p:spPr>
        <p:txBody>
          <a:bodyPr wrap="none" lIns="91440" tIns="45720" rIns="91440" bIns="45720">
            <a:spAutoFit/>
          </a:bodyPr>
          <a:lstStyle/>
          <a:p>
            <a:pPr algn="ctr"/>
            <a:r>
              <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f</a:t>
            </a: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en-US" sz="5400" b="1" cap="none" spc="100" dirty="0" err="1"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i</a:t>
            </a: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n  e</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8" name="Rectangle 7"/>
          <p:cNvSpPr/>
          <p:nvPr/>
        </p:nvSpPr>
        <p:spPr>
          <a:xfrm>
            <a:off x="5752220" y="2733314"/>
            <a:ext cx="3025188" cy="923330"/>
          </a:xfrm>
          <a:prstGeom prst="rect">
            <a:avLst/>
          </a:prstGeom>
          <a:noFill/>
        </p:spPr>
        <p:txBody>
          <a:bodyPr wrap="none" lIns="91440" tIns="45720" rIns="91440" bIns="45720">
            <a:spAutoFit/>
          </a:bodyPr>
          <a:lstStyle/>
          <a:p>
            <a:pPr algn="ctr"/>
            <a:r>
              <a:rPr lang="en-US"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a:t>
            </a: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h  e  s  e</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9" name="Rectangle 8"/>
          <p:cNvSpPr/>
          <p:nvPr/>
        </p:nvSpPr>
        <p:spPr>
          <a:xfrm>
            <a:off x="6003852" y="5432450"/>
            <a:ext cx="2465740" cy="923330"/>
          </a:xfrm>
          <a:prstGeom prst="rect">
            <a:avLst/>
          </a:prstGeom>
          <a:noFill/>
        </p:spPr>
        <p:txBody>
          <a:bodyPr wrap="none" lIns="91440" tIns="45720" rIns="91440" bIns="45720">
            <a:spAutoFit/>
          </a:bodyPr>
          <a:lstStyle/>
          <a:p>
            <a:pPr algn="ct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a:t>
            </a: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u  d  e</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0" name="TextBox 9"/>
          <p:cNvSpPr txBox="1"/>
          <p:nvPr/>
        </p:nvSpPr>
        <p:spPr>
          <a:xfrm>
            <a:off x="1472462" y="1255986"/>
            <a:ext cx="6408712" cy="1200329"/>
          </a:xfrm>
          <a:prstGeom prst="rect">
            <a:avLst/>
          </a:prstGeom>
          <a:noFill/>
        </p:spPr>
        <p:txBody>
          <a:bodyPr wrap="square" rtlCol="0">
            <a:spAutoFit/>
          </a:bodyPr>
          <a:lstStyle/>
          <a:p>
            <a:pPr algn="ctr"/>
            <a:r>
              <a:rPr lang="en-GB" dirty="0" smtClean="0"/>
              <a:t>We explain  to children that the letters within the split digraphs  always stay together and therefore always make the same sound. Therefore when a letter tries to come between the split digraph letters they continue to hold hands so make the same sound still!</a:t>
            </a:r>
            <a:endParaRPr lang="en-GB" dirty="0"/>
          </a:p>
        </p:txBody>
      </p:sp>
      <p:sp>
        <p:nvSpPr>
          <p:cNvPr id="16" name="Freeform 15"/>
          <p:cNvSpPr/>
          <p:nvPr/>
        </p:nvSpPr>
        <p:spPr>
          <a:xfrm>
            <a:off x="1524000" y="2761129"/>
            <a:ext cx="1434353" cy="286871"/>
          </a:xfrm>
          <a:custGeom>
            <a:avLst/>
            <a:gdLst>
              <a:gd name="connsiteX0" fmla="*/ 0 w 1434353"/>
              <a:gd name="connsiteY0" fmla="*/ 197224 h 286871"/>
              <a:gd name="connsiteX1" fmla="*/ 143435 w 1434353"/>
              <a:gd name="connsiteY1" fmla="*/ 89647 h 286871"/>
              <a:gd name="connsiteX2" fmla="*/ 215153 w 1434353"/>
              <a:gd name="connsiteY2" fmla="*/ 71718 h 286871"/>
              <a:gd name="connsiteX3" fmla="*/ 268941 w 1434353"/>
              <a:gd name="connsiteY3" fmla="*/ 53789 h 286871"/>
              <a:gd name="connsiteX4" fmla="*/ 376518 w 1434353"/>
              <a:gd name="connsiteY4" fmla="*/ 35859 h 286871"/>
              <a:gd name="connsiteX5" fmla="*/ 502024 w 1434353"/>
              <a:gd name="connsiteY5" fmla="*/ 0 h 286871"/>
              <a:gd name="connsiteX6" fmla="*/ 1057835 w 1434353"/>
              <a:gd name="connsiteY6" fmla="*/ 17930 h 286871"/>
              <a:gd name="connsiteX7" fmla="*/ 1129553 w 1434353"/>
              <a:gd name="connsiteY7" fmla="*/ 35859 h 286871"/>
              <a:gd name="connsiteX8" fmla="*/ 1255059 w 1434353"/>
              <a:gd name="connsiteY8" fmla="*/ 53789 h 286871"/>
              <a:gd name="connsiteX9" fmla="*/ 1362635 w 1434353"/>
              <a:gd name="connsiteY9" fmla="*/ 179295 h 286871"/>
              <a:gd name="connsiteX10" fmla="*/ 1434353 w 1434353"/>
              <a:gd name="connsiteY10" fmla="*/ 286871 h 286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4353" h="286871">
                <a:moveTo>
                  <a:pt x="0" y="197224"/>
                </a:moveTo>
                <a:cubicBezTo>
                  <a:pt x="8991" y="190031"/>
                  <a:pt x="112697" y="102820"/>
                  <a:pt x="143435" y="89647"/>
                </a:cubicBezTo>
                <a:cubicBezTo>
                  <a:pt x="166084" y="79940"/>
                  <a:pt x="191459" y="78487"/>
                  <a:pt x="215153" y="71718"/>
                </a:cubicBezTo>
                <a:cubicBezTo>
                  <a:pt x="233325" y="66526"/>
                  <a:pt x="250492" y="57889"/>
                  <a:pt x="268941" y="53789"/>
                </a:cubicBezTo>
                <a:cubicBezTo>
                  <a:pt x="304429" y="45903"/>
                  <a:pt x="340870" y="42989"/>
                  <a:pt x="376518" y="35859"/>
                </a:cubicBezTo>
                <a:cubicBezTo>
                  <a:pt x="432805" y="24602"/>
                  <a:pt x="450756" y="17090"/>
                  <a:pt x="502024" y="0"/>
                </a:cubicBezTo>
                <a:cubicBezTo>
                  <a:pt x="687294" y="5977"/>
                  <a:pt x="872770" y="7355"/>
                  <a:pt x="1057835" y="17930"/>
                </a:cubicBezTo>
                <a:cubicBezTo>
                  <a:pt x="1082437" y="19336"/>
                  <a:pt x="1105309" y="31451"/>
                  <a:pt x="1129553" y="35859"/>
                </a:cubicBezTo>
                <a:cubicBezTo>
                  <a:pt x="1171131" y="43419"/>
                  <a:pt x="1213224" y="47812"/>
                  <a:pt x="1255059" y="53789"/>
                </a:cubicBezTo>
                <a:cubicBezTo>
                  <a:pt x="1365095" y="218841"/>
                  <a:pt x="1188726" y="-38092"/>
                  <a:pt x="1362635" y="179295"/>
                </a:cubicBezTo>
                <a:cubicBezTo>
                  <a:pt x="1389557" y="212948"/>
                  <a:pt x="1434353" y="286871"/>
                  <a:pt x="1434353" y="286871"/>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eform 16"/>
          <p:cNvSpPr/>
          <p:nvPr/>
        </p:nvSpPr>
        <p:spPr>
          <a:xfrm>
            <a:off x="6779876" y="5423485"/>
            <a:ext cx="1434353" cy="286871"/>
          </a:xfrm>
          <a:custGeom>
            <a:avLst/>
            <a:gdLst>
              <a:gd name="connsiteX0" fmla="*/ 0 w 1434353"/>
              <a:gd name="connsiteY0" fmla="*/ 197224 h 286871"/>
              <a:gd name="connsiteX1" fmla="*/ 143435 w 1434353"/>
              <a:gd name="connsiteY1" fmla="*/ 89647 h 286871"/>
              <a:gd name="connsiteX2" fmla="*/ 215153 w 1434353"/>
              <a:gd name="connsiteY2" fmla="*/ 71718 h 286871"/>
              <a:gd name="connsiteX3" fmla="*/ 268941 w 1434353"/>
              <a:gd name="connsiteY3" fmla="*/ 53789 h 286871"/>
              <a:gd name="connsiteX4" fmla="*/ 376518 w 1434353"/>
              <a:gd name="connsiteY4" fmla="*/ 35859 h 286871"/>
              <a:gd name="connsiteX5" fmla="*/ 502024 w 1434353"/>
              <a:gd name="connsiteY5" fmla="*/ 0 h 286871"/>
              <a:gd name="connsiteX6" fmla="*/ 1057835 w 1434353"/>
              <a:gd name="connsiteY6" fmla="*/ 17930 h 286871"/>
              <a:gd name="connsiteX7" fmla="*/ 1129553 w 1434353"/>
              <a:gd name="connsiteY7" fmla="*/ 35859 h 286871"/>
              <a:gd name="connsiteX8" fmla="*/ 1255059 w 1434353"/>
              <a:gd name="connsiteY8" fmla="*/ 53789 h 286871"/>
              <a:gd name="connsiteX9" fmla="*/ 1362635 w 1434353"/>
              <a:gd name="connsiteY9" fmla="*/ 179295 h 286871"/>
              <a:gd name="connsiteX10" fmla="*/ 1434353 w 1434353"/>
              <a:gd name="connsiteY10" fmla="*/ 286871 h 286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4353" h="286871">
                <a:moveTo>
                  <a:pt x="0" y="197224"/>
                </a:moveTo>
                <a:cubicBezTo>
                  <a:pt x="8991" y="190031"/>
                  <a:pt x="112697" y="102820"/>
                  <a:pt x="143435" y="89647"/>
                </a:cubicBezTo>
                <a:cubicBezTo>
                  <a:pt x="166084" y="79940"/>
                  <a:pt x="191459" y="78487"/>
                  <a:pt x="215153" y="71718"/>
                </a:cubicBezTo>
                <a:cubicBezTo>
                  <a:pt x="233325" y="66526"/>
                  <a:pt x="250492" y="57889"/>
                  <a:pt x="268941" y="53789"/>
                </a:cubicBezTo>
                <a:cubicBezTo>
                  <a:pt x="304429" y="45903"/>
                  <a:pt x="340870" y="42989"/>
                  <a:pt x="376518" y="35859"/>
                </a:cubicBezTo>
                <a:cubicBezTo>
                  <a:pt x="432805" y="24602"/>
                  <a:pt x="450756" y="17090"/>
                  <a:pt x="502024" y="0"/>
                </a:cubicBezTo>
                <a:cubicBezTo>
                  <a:pt x="687294" y="5977"/>
                  <a:pt x="872770" y="7355"/>
                  <a:pt x="1057835" y="17930"/>
                </a:cubicBezTo>
                <a:cubicBezTo>
                  <a:pt x="1082437" y="19336"/>
                  <a:pt x="1105309" y="31451"/>
                  <a:pt x="1129553" y="35859"/>
                </a:cubicBezTo>
                <a:cubicBezTo>
                  <a:pt x="1171131" y="43419"/>
                  <a:pt x="1213224" y="47812"/>
                  <a:pt x="1255059" y="53789"/>
                </a:cubicBezTo>
                <a:cubicBezTo>
                  <a:pt x="1365095" y="218841"/>
                  <a:pt x="1188726" y="-38092"/>
                  <a:pt x="1362635" y="179295"/>
                </a:cubicBezTo>
                <a:cubicBezTo>
                  <a:pt x="1389557" y="212948"/>
                  <a:pt x="1434353" y="286871"/>
                  <a:pt x="1434353" y="286871"/>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17"/>
          <p:cNvSpPr/>
          <p:nvPr/>
        </p:nvSpPr>
        <p:spPr>
          <a:xfrm>
            <a:off x="1613647" y="5289014"/>
            <a:ext cx="1434353" cy="286871"/>
          </a:xfrm>
          <a:custGeom>
            <a:avLst/>
            <a:gdLst>
              <a:gd name="connsiteX0" fmla="*/ 0 w 1434353"/>
              <a:gd name="connsiteY0" fmla="*/ 197224 h 286871"/>
              <a:gd name="connsiteX1" fmla="*/ 143435 w 1434353"/>
              <a:gd name="connsiteY1" fmla="*/ 89647 h 286871"/>
              <a:gd name="connsiteX2" fmla="*/ 215153 w 1434353"/>
              <a:gd name="connsiteY2" fmla="*/ 71718 h 286871"/>
              <a:gd name="connsiteX3" fmla="*/ 268941 w 1434353"/>
              <a:gd name="connsiteY3" fmla="*/ 53789 h 286871"/>
              <a:gd name="connsiteX4" fmla="*/ 376518 w 1434353"/>
              <a:gd name="connsiteY4" fmla="*/ 35859 h 286871"/>
              <a:gd name="connsiteX5" fmla="*/ 502024 w 1434353"/>
              <a:gd name="connsiteY5" fmla="*/ 0 h 286871"/>
              <a:gd name="connsiteX6" fmla="*/ 1057835 w 1434353"/>
              <a:gd name="connsiteY6" fmla="*/ 17930 h 286871"/>
              <a:gd name="connsiteX7" fmla="*/ 1129553 w 1434353"/>
              <a:gd name="connsiteY7" fmla="*/ 35859 h 286871"/>
              <a:gd name="connsiteX8" fmla="*/ 1255059 w 1434353"/>
              <a:gd name="connsiteY8" fmla="*/ 53789 h 286871"/>
              <a:gd name="connsiteX9" fmla="*/ 1362635 w 1434353"/>
              <a:gd name="connsiteY9" fmla="*/ 179295 h 286871"/>
              <a:gd name="connsiteX10" fmla="*/ 1434353 w 1434353"/>
              <a:gd name="connsiteY10" fmla="*/ 286871 h 286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4353" h="286871">
                <a:moveTo>
                  <a:pt x="0" y="197224"/>
                </a:moveTo>
                <a:cubicBezTo>
                  <a:pt x="8991" y="190031"/>
                  <a:pt x="112697" y="102820"/>
                  <a:pt x="143435" y="89647"/>
                </a:cubicBezTo>
                <a:cubicBezTo>
                  <a:pt x="166084" y="79940"/>
                  <a:pt x="191459" y="78487"/>
                  <a:pt x="215153" y="71718"/>
                </a:cubicBezTo>
                <a:cubicBezTo>
                  <a:pt x="233325" y="66526"/>
                  <a:pt x="250492" y="57889"/>
                  <a:pt x="268941" y="53789"/>
                </a:cubicBezTo>
                <a:cubicBezTo>
                  <a:pt x="304429" y="45903"/>
                  <a:pt x="340870" y="42989"/>
                  <a:pt x="376518" y="35859"/>
                </a:cubicBezTo>
                <a:cubicBezTo>
                  <a:pt x="432805" y="24602"/>
                  <a:pt x="450756" y="17090"/>
                  <a:pt x="502024" y="0"/>
                </a:cubicBezTo>
                <a:cubicBezTo>
                  <a:pt x="687294" y="5977"/>
                  <a:pt x="872770" y="7355"/>
                  <a:pt x="1057835" y="17930"/>
                </a:cubicBezTo>
                <a:cubicBezTo>
                  <a:pt x="1082437" y="19336"/>
                  <a:pt x="1105309" y="31451"/>
                  <a:pt x="1129553" y="35859"/>
                </a:cubicBezTo>
                <a:cubicBezTo>
                  <a:pt x="1171131" y="43419"/>
                  <a:pt x="1213224" y="47812"/>
                  <a:pt x="1255059" y="53789"/>
                </a:cubicBezTo>
                <a:cubicBezTo>
                  <a:pt x="1365095" y="218841"/>
                  <a:pt x="1188726" y="-38092"/>
                  <a:pt x="1362635" y="179295"/>
                </a:cubicBezTo>
                <a:cubicBezTo>
                  <a:pt x="1389557" y="212948"/>
                  <a:pt x="1434353" y="286871"/>
                  <a:pt x="1434353" y="286871"/>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18"/>
          <p:cNvSpPr/>
          <p:nvPr/>
        </p:nvSpPr>
        <p:spPr>
          <a:xfrm>
            <a:off x="4317867" y="3906161"/>
            <a:ext cx="1434353" cy="286871"/>
          </a:xfrm>
          <a:custGeom>
            <a:avLst/>
            <a:gdLst>
              <a:gd name="connsiteX0" fmla="*/ 0 w 1434353"/>
              <a:gd name="connsiteY0" fmla="*/ 197224 h 286871"/>
              <a:gd name="connsiteX1" fmla="*/ 143435 w 1434353"/>
              <a:gd name="connsiteY1" fmla="*/ 89647 h 286871"/>
              <a:gd name="connsiteX2" fmla="*/ 215153 w 1434353"/>
              <a:gd name="connsiteY2" fmla="*/ 71718 h 286871"/>
              <a:gd name="connsiteX3" fmla="*/ 268941 w 1434353"/>
              <a:gd name="connsiteY3" fmla="*/ 53789 h 286871"/>
              <a:gd name="connsiteX4" fmla="*/ 376518 w 1434353"/>
              <a:gd name="connsiteY4" fmla="*/ 35859 h 286871"/>
              <a:gd name="connsiteX5" fmla="*/ 502024 w 1434353"/>
              <a:gd name="connsiteY5" fmla="*/ 0 h 286871"/>
              <a:gd name="connsiteX6" fmla="*/ 1057835 w 1434353"/>
              <a:gd name="connsiteY6" fmla="*/ 17930 h 286871"/>
              <a:gd name="connsiteX7" fmla="*/ 1129553 w 1434353"/>
              <a:gd name="connsiteY7" fmla="*/ 35859 h 286871"/>
              <a:gd name="connsiteX8" fmla="*/ 1255059 w 1434353"/>
              <a:gd name="connsiteY8" fmla="*/ 53789 h 286871"/>
              <a:gd name="connsiteX9" fmla="*/ 1362635 w 1434353"/>
              <a:gd name="connsiteY9" fmla="*/ 179295 h 286871"/>
              <a:gd name="connsiteX10" fmla="*/ 1434353 w 1434353"/>
              <a:gd name="connsiteY10" fmla="*/ 286871 h 286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4353" h="286871">
                <a:moveTo>
                  <a:pt x="0" y="197224"/>
                </a:moveTo>
                <a:cubicBezTo>
                  <a:pt x="8991" y="190031"/>
                  <a:pt x="112697" y="102820"/>
                  <a:pt x="143435" y="89647"/>
                </a:cubicBezTo>
                <a:cubicBezTo>
                  <a:pt x="166084" y="79940"/>
                  <a:pt x="191459" y="78487"/>
                  <a:pt x="215153" y="71718"/>
                </a:cubicBezTo>
                <a:cubicBezTo>
                  <a:pt x="233325" y="66526"/>
                  <a:pt x="250492" y="57889"/>
                  <a:pt x="268941" y="53789"/>
                </a:cubicBezTo>
                <a:cubicBezTo>
                  <a:pt x="304429" y="45903"/>
                  <a:pt x="340870" y="42989"/>
                  <a:pt x="376518" y="35859"/>
                </a:cubicBezTo>
                <a:cubicBezTo>
                  <a:pt x="432805" y="24602"/>
                  <a:pt x="450756" y="17090"/>
                  <a:pt x="502024" y="0"/>
                </a:cubicBezTo>
                <a:cubicBezTo>
                  <a:pt x="687294" y="5977"/>
                  <a:pt x="872770" y="7355"/>
                  <a:pt x="1057835" y="17930"/>
                </a:cubicBezTo>
                <a:cubicBezTo>
                  <a:pt x="1082437" y="19336"/>
                  <a:pt x="1105309" y="31451"/>
                  <a:pt x="1129553" y="35859"/>
                </a:cubicBezTo>
                <a:cubicBezTo>
                  <a:pt x="1171131" y="43419"/>
                  <a:pt x="1213224" y="47812"/>
                  <a:pt x="1255059" y="53789"/>
                </a:cubicBezTo>
                <a:cubicBezTo>
                  <a:pt x="1365095" y="218841"/>
                  <a:pt x="1188726" y="-38092"/>
                  <a:pt x="1362635" y="179295"/>
                </a:cubicBezTo>
                <a:cubicBezTo>
                  <a:pt x="1389557" y="212948"/>
                  <a:pt x="1434353" y="286871"/>
                  <a:pt x="1434353" y="286871"/>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19"/>
          <p:cNvSpPr/>
          <p:nvPr/>
        </p:nvSpPr>
        <p:spPr>
          <a:xfrm>
            <a:off x="7035239" y="2733314"/>
            <a:ext cx="1434353" cy="286871"/>
          </a:xfrm>
          <a:custGeom>
            <a:avLst/>
            <a:gdLst>
              <a:gd name="connsiteX0" fmla="*/ 0 w 1434353"/>
              <a:gd name="connsiteY0" fmla="*/ 197224 h 286871"/>
              <a:gd name="connsiteX1" fmla="*/ 143435 w 1434353"/>
              <a:gd name="connsiteY1" fmla="*/ 89647 h 286871"/>
              <a:gd name="connsiteX2" fmla="*/ 215153 w 1434353"/>
              <a:gd name="connsiteY2" fmla="*/ 71718 h 286871"/>
              <a:gd name="connsiteX3" fmla="*/ 268941 w 1434353"/>
              <a:gd name="connsiteY3" fmla="*/ 53789 h 286871"/>
              <a:gd name="connsiteX4" fmla="*/ 376518 w 1434353"/>
              <a:gd name="connsiteY4" fmla="*/ 35859 h 286871"/>
              <a:gd name="connsiteX5" fmla="*/ 502024 w 1434353"/>
              <a:gd name="connsiteY5" fmla="*/ 0 h 286871"/>
              <a:gd name="connsiteX6" fmla="*/ 1057835 w 1434353"/>
              <a:gd name="connsiteY6" fmla="*/ 17930 h 286871"/>
              <a:gd name="connsiteX7" fmla="*/ 1129553 w 1434353"/>
              <a:gd name="connsiteY7" fmla="*/ 35859 h 286871"/>
              <a:gd name="connsiteX8" fmla="*/ 1255059 w 1434353"/>
              <a:gd name="connsiteY8" fmla="*/ 53789 h 286871"/>
              <a:gd name="connsiteX9" fmla="*/ 1362635 w 1434353"/>
              <a:gd name="connsiteY9" fmla="*/ 179295 h 286871"/>
              <a:gd name="connsiteX10" fmla="*/ 1434353 w 1434353"/>
              <a:gd name="connsiteY10" fmla="*/ 286871 h 286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4353" h="286871">
                <a:moveTo>
                  <a:pt x="0" y="197224"/>
                </a:moveTo>
                <a:cubicBezTo>
                  <a:pt x="8991" y="190031"/>
                  <a:pt x="112697" y="102820"/>
                  <a:pt x="143435" y="89647"/>
                </a:cubicBezTo>
                <a:cubicBezTo>
                  <a:pt x="166084" y="79940"/>
                  <a:pt x="191459" y="78487"/>
                  <a:pt x="215153" y="71718"/>
                </a:cubicBezTo>
                <a:cubicBezTo>
                  <a:pt x="233325" y="66526"/>
                  <a:pt x="250492" y="57889"/>
                  <a:pt x="268941" y="53789"/>
                </a:cubicBezTo>
                <a:cubicBezTo>
                  <a:pt x="304429" y="45903"/>
                  <a:pt x="340870" y="42989"/>
                  <a:pt x="376518" y="35859"/>
                </a:cubicBezTo>
                <a:cubicBezTo>
                  <a:pt x="432805" y="24602"/>
                  <a:pt x="450756" y="17090"/>
                  <a:pt x="502024" y="0"/>
                </a:cubicBezTo>
                <a:cubicBezTo>
                  <a:pt x="687294" y="5977"/>
                  <a:pt x="872770" y="7355"/>
                  <a:pt x="1057835" y="17930"/>
                </a:cubicBezTo>
                <a:cubicBezTo>
                  <a:pt x="1082437" y="19336"/>
                  <a:pt x="1105309" y="31451"/>
                  <a:pt x="1129553" y="35859"/>
                </a:cubicBezTo>
                <a:cubicBezTo>
                  <a:pt x="1171131" y="43419"/>
                  <a:pt x="1213224" y="47812"/>
                  <a:pt x="1255059" y="53789"/>
                </a:cubicBezTo>
                <a:cubicBezTo>
                  <a:pt x="1365095" y="218841"/>
                  <a:pt x="1188726" y="-38092"/>
                  <a:pt x="1362635" y="179295"/>
                </a:cubicBezTo>
                <a:cubicBezTo>
                  <a:pt x="1389557" y="212948"/>
                  <a:pt x="1434353" y="286871"/>
                  <a:pt x="1434353" y="286871"/>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755575" y="3656644"/>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2164814" y="3673617"/>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3563888" y="4783373"/>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948566" y="6355780"/>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2229027" y="6327556"/>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5025376" y="4783373"/>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6003852" y="6344155"/>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7752415" y="3672287"/>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7401681" y="6334234"/>
            <a:ext cx="190741" cy="124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5970533" y="3673617"/>
            <a:ext cx="809342" cy="1076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375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0950" y="548680"/>
            <a:ext cx="7222105"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Phonics Screening Check</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Rectangle 2"/>
          <p:cNvSpPr/>
          <p:nvPr/>
        </p:nvSpPr>
        <p:spPr>
          <a:xfrm>
            <a:off x="1636096" y="2348880"/>
            <a:ext cx="5865452" cy="1169551"/>
          </a:xfrm>
          <a:prstGeom prst="rect">
            <a:avLst/>
          </a:prstGeom>
          <a:noFill/>
        </p:spPr>
        <p:txBody>
          <a:bodyPr wrap="none" lIns="91440" tIns="45720" rIns="91440" bIns="45720">
            <a:spAutoFit/>
          </a:bodyPr>
          <a:lstStyle/>
          <a:p>
            <a:pPr algn="ctr"/>
            <a:r>
              <a:rPr lang="en-US" sz="35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All Year 1 children will do</a:t>
            </a:r>
          </a:p>
          <a:p>
            <a:pPr algn="ctr"/>
            <a:r>
              <a:rPr lang="en-US" sz="35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a:t>
            </a:r>
            <a:r>
              <a:rPr lang="en-US" sz="35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he phonics screening check.</a:t>
            </a:r>
            <a:endParaRPr lang="en-US" sz="35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4" name="Rectangle 3"/>
          <p:cNvSpPr/>
          <p:nvPr/>
        </p:nvSpPr>
        <p:spPr>
          <a:xfrm>
            <a:off x="2320697" y="5229200"/>
            <a:ext cx="4572000" cy="892552"/>
          </a:xfrm>
          <a:prstGeom prst="rect">
            <a:avLst/>
          </a:prstGeom>
        </p:spPr>
        <p:txBody>
          <a:bodyPr>
            <a:spAutoFit/>
          </a:bodyPr>
          <a:lstStyle/>
          <a:p>
            <a:pPr algn="ctr"/>
            <a:r>
              <a:rPr lang="en-GB" altLang="en-US" sz="2600" b="1" dirty="0" smtClean="0"/>
              <a:t>The aim is to check that a child is making progress in phonics.</a:t>
            </a:r>
          </a:p>
        </p:txBody>
      </p:sp>
    </p:spTree>
    <p:extLst>
      <p:ext uri="{BB962C8B-B14F-4D97-AF65-F5344CB8AC3E}">
        <p14:creationId xmlns:p14="http://schemas.microsoft.com/office/powerpoint/2010/main" val="3893304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15421" y="488555"/>
            <a:ext cx="6172200" cy="2628900"/>
            <a:chOff x="107030520" y="107236260"/>
            <a:chExt cx="6172200" cy="2628900"/>
          </a:xfrm>
        </p:grpSpPr>
        <p:pic>
          <p:nvPicPr>
            <p:cNvPr id="3075" name="Picture 3" descr="MC9001335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45268" y="107438194"/>
              <a:ext cx="612205" cy="78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Text Box 4"/>
            <p:cNvSpPr txBox="1">
              <a:spLocks noChangeArrowheads="1"/>
            </p:cNvSpPr>
            <p:nvPr/>
          </p:nvSpPr>
          <p:spPr bwMode="auto">
            <a:xfrm>
              <a:off x="107030520" y="107236260"/>
              <a:ext cx="2857500" cy="118872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6000" b="0" i="0" u="none" strike="noStrike" cap="none" normalizeH="0" baseline="0" smtClean="0">
                  <a:ln>
                    <a:noFill/>
                  </a:ln>
                  <a:solidFill>
                    <a:srgbClr val="000000"/>
                  </a:solidFill>
                  <a:effectLst/>
                  <a:latin typeface="Comic Sans MS" pitchFamily="66" charset="0"/>
                  <a:cs typeface="Arial" pitchFamily="34" charset="0"/>
                </a:rPr>
                <a:t>vap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5"/>
            <p:cNvSpPr txBox="1">
              <a:spLocks noChangeArrowheads="1"/>
            </p:cNvSpPr>
            <p:nvPr/>
          </p:nvSpPr>
          <p:spPr bwMode="auto">
            <a:xfrm>
              <a:off x="110345220" y="107236260"/>
              <a:ext cx="2857500" cy="118872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6000" b="0" i="0" u="none" strike="noStrike" cap="none" normalizeH="0" baseline="0" smtClean="0">
                  <a:ln>
                    <a:noFill/>
                  </a:ln>
                  <a:solidFill>
                    <a:srgbClr val="000000"/>
                  </a:solidFill>
                  <a:effectLst/>
                  <a:latin typeface="Comic Sans MS" pitchFamily="66" charset="0"/>
                  <a:cs typeface="Arial" pitchFamily="34" charset="0"/>
                </a:rPr>
                <a:t>thazz</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6"/>
            <p:cNvSpPr txBox="1">
              <a:spLocks noChangeArrowheads="1"/>
            </p:cNvSpPr>
            <p:nvPr/>
          </p:nvSpPr>
          <p:spPr bwMode="auto">
            <a:xfrm>
              <a:off x="108585000" y="108676440"/>
              <a:ext cx="3040380" cy="118872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6000" b="0" i="0" u="none" strike="noStrike" cap="none" normalizeH="0" baseline="0" smtClean="0">
                  <a:ln>
                    <a:noFill/>
                  </a:ln>
                  <a:solidFill>
                    <a:srgbClr val="000000"/>
                  </a:solidFill>
                  <a:effectLst/>
                  <a:latin typeface="Comic Sans MS" pitchFamily="66" charset="0"/>
                  <a:cs typeface="Arial" pitchFamily="34" charset="0"/>
                </a:rPr>
                <a:t>snemp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9" name="Picture 7" descr="MC9001335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905488" y="108878374"/>
              <a:ext cx="612205" cy="78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3080" name="Picture 8" descr="MC90013359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505688" y="107438194"/>
              <a:ext cx="612205" cy="7840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grpSp>
        <p:nvGrpSpPr>
          <p:cNvPr id="6" name="Group 9"/>
          <p:cNvGrpSpPr>
            <a:grpSpLocks/>
          </p:cNvGrpSpPr>
          <p:nvPr/>
        </p:nvGrpSpPr>
        <p:grpSpPr bwMode="auto">
          <a:xfrm>
            <a:off x="2704489" y="4112895"/>
            <a:ext cx="6172200" cy="2628900"/>
            <a:chOff x="107099100" y="111899700"/>
            <a:chExt cx="6172200" cy="2628900"/>
          </a:xfrm>
        </p:grpSpPr>
        <p:sp>
          <p:nvSpPr>
            <p:cNvPr id="7" name="Text Box 10"/>
            <p:cNvSpPr txBox="1">
              <a:spLocks noChangeArrowheads="1"/>
            </p:cNvSpPr>
            <p:nvPr/>
          </p:nvSpPr>
          <p:spPr bwMode="auto">
            <a:xfrm>
              <a:off x="107099100" y="111899700"/>
              <a:ext cx="2857500" cy="118872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6000" b="0" i="0" u="none" strike="noStrike" cap="none" normalizeH="0" baseline="0" smtClean="0">
                  <a:ln>
                    <a:noFill/>
                  </a:ln>
                  <a:solidFill>
                    <a:srgbClr val="000000"/>
                  </a:solidFill>
                  <a:effectLst/>
                  <a:latin typeface="Comic Sans MS" pitchFamily="66" charset="0"/>
                  <a:cs typeface="Arial" pitchFamily="34" charset="0"/>
                </a:rPr>
                <a:t>may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11"/>
            <p:cNvSpPr txBox="1">
              <a:spLocks noChangeArrowheads="1"/>
            </p:cNvSpPr>
            <p:nvPr/>
          </p:nvSpPr>
          <p:spPr bwMode="auto">
            <a:xfrm>
              <a:off x="110413800" y="111899700"/>
              <a:ext cx="2857500" cy="118872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6000" b="0" i="0" u="none" strike="noStrike" cap="none" normalizeH="0" baseline="0" smtClean="0">
                  <a:ln>
                    <a:noFill/>
                  </a:ln>
                  <a:solidFill>
                    <a:srgbClr val="000000"/>
                  </a:solidFill>
                  <a:effectLst/>
                  <a:latin typeface="Comic Sans MS" pitchFamily="66" charset="0"/>
                  <a:cs typeface="Arial" pitchFamily="34" charset="0"/>
                </a:rPr>
                <a:t>rest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12"/>
            <p:cNvSpPr txBox="1">
              <a:spLocks noChangeArrowheads="1"/>
            </p:cNvSpPr>
            <p:nvPr/>
          </p:nvSpPr>
          <p:spPr bwMode="auto">
            <a:xfrm>
              <a:off x="108653580" y="113339880"/>
              <a:ext cx="3040380" cy="118872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6000" b="0" i="0" u="none" strike="noStrike" cap="none" normalizeH="0" baseline="0" smtClean="0">
                  <a:ln>
                    <a:noFill/>
                  </a:ln>
                  <a:solidFill>
                    <a:srgbClr val="000000"/>
                  </a:solidFill>
                  <a:effectLst/>
                  <a:latin typeface="Comic Sans MS" pitchFamily="66" charset="0"/>
                  <a:cs typeface="Arial" pitchFamily="34" charset="0"/>
                </a:rPr>
                <a:t>chin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388251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259632" y="1988840"/>
            <a:ext cx="6400800" cy="1752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altLang="en-US" sz="3000" b="1" dirty="0" smtClean="0"/>
              <a:t>Letters and sounds is a six phase teaching programme which starts from Nursery and continues to be taught primarily within Key Stage 1</a:t>
            </a:r>
          </a:p>
          <a:p>
            <a:pPr marL="0" indent="0" algn="ctr">
              <a:buNone/>
            </a:pPr>
            <a:r>
              <a:rPr lang="en-GB" altLang="en-US" sz="3000" b="1" dirty="0" smtClean="0"/>
              <a:t>and within Key Stage 2.</a:t>
            </a:r>
            <a:endParaRPr lang="en-US" altLang="en-US" sz="3000" b="1" dirty="0"/>
          </a:p>
        </p:txBody>
      </p:sp>
    </p:spTree>
    <p:extLst>
      <p:ext uri="{BB962C8B-B14F-4D97-AF65-F5344CB8AC3E}">
        <p14:creationId xmlns:p14="http://schemas.microsoft.com/office/powerpoint/2010/main" val="1836373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827088" y="1700213"/>
            <a:ext cx="7705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dirty="0"/>
              <a:t>Children working at </a:t>
            </a:r>
            <a:r>
              <a:rPr lang="en-GB" altLang="en-US" dirty="0" smtClean="0"/>
              <a:t>Phase 6 </a:t>
            </a:r>
            <a:r>
              <a:rPr lang="en-GB" altLang="en-US" dirty="0"/>
              <a:t>can read hundreds of words automatically.</a:t>
            </a:r>
            <a:endParaRPr lang="en-US" altLang="en-US" dirty="0"/>
          </a:p>
        </p:txBody>
      </p:sp>
      <p:sp>
        <p:nvSpPr>
          <p:cNvPr id="3" name="Text Box 6"/>
          <p:cNvSpPr txBox="1">
            <a:spLocks noChangeArrowheads="1"/>
          </p:cNvSpPr>
          <p:nvPr/>
        </p:nvSpPr>
        <p:spPr bwMode="auto">
          <a:xfrm>
            <a:off x="798996" y="2103998"/>
            <a:ext cx="77057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dirty="0"/>
              <a:t>Children can decode words quickly and silently.</a:t>
            </a:r>
            <a:endParaRPr lang="en-US" altLang="en-US" dirty="0"/>
          </a:p>
        </p:txBody>
      </p:sp>
      <p:sp>
        <p:nvSpPr>
          <p:cNvPr id="5" name="Text Box 8"/>
          <p:cNvSpPr txBox="1">
            <a:spLocks noChangeArrowheads="1"/>
          </p:cNvSpPr>
          <p:nvPr/>
        </p:nvSpPr>
        <p:spPr bwMode="auto">
          <a:xfrm>
            <a:off x="789443" y="2592190"/>
            <a:ext cx="7705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dirty="0"/>
              <a:t>During this phase children become fluent readers and increasingly accurate spellers.</a:t>
            </a:r>
            <a:endParaRPr lang="en-US" altLang="en-US" dirty="0"/>
          </a:p>
        </p:txBody>
      </p:sp>
      <p:sp>
        <p:nvSpPr>
          <p:cNvPr id="6" name="Rectangle 5"/>
          <p:cNvSpPr/>
          <p:nvPr/>
        </p:nvSpPr>
        <p:spPr>
          <a:xfrm>
            <a:off x="3244894" y="404664"/>
            <a:ext cx="2584362"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Phase 6</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TextBox 6"/>
          <p:cNvSpPr txBox="1"/>
          <p:nvPr/>
        </p:nvSpPr>
        <p:spPr>
          <a:xfrm>
            <a:off x="803468" y="3312388"/>
            <a:ext cx="7273304" cy="64633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Children will learn different spelling rules when adding prefixes and suffixes for example,</a:t>
            </a:r>
            <a:endParaRPr lang="en-GB" dirty="0">
              <a:latin typeface="Arial" panose="020B0604020202020204" pitchFamily="34" charset="0"/>
              <a:cs typeface="Arial" panose="020B0604020202020204" pitchFamily="34" charset="0"/>
            </a:endParaRPr>
          </a:p>
        </p:txBody>
      </p:sp>
      <p:sp>
        <p:nvSpPr>
          <p:cNvPr id="8" name="Rectangle 7"/>
          <p:cNvSpPr/>
          <p:nvPr/>
        </p:nvSpPr>
        <p:spPr>
          <a:xfrm>
            <a:off x="98903" y="4219605"/>
            <a:ext cx="8876341" cy="553998"/>
          </a:xfrm>
          <a:prstGeom prst="rect">
            <a:avLst/>
          </a:prstGeom>
          <a:noFill/>
        </p:spPr>
        <p:txBody>
          <a:bodyPr wrap="none" lIns="91440" tIns="45720" rIns="91440" bIns="45720">
            <a:spAutoFit/>
          </a:bodyPr>
          <a:lstStyle/>
          <a:p>
            <a:pPr algn="ctr"/>
            <a:r>
              <a:rPr lang="en-US"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tap would become tapped when adding the –</a:t>
            </a:r>
            <a:r>
              <a:rPr lang="en-US" sz="3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a:t>
            </a:r>
            <a:r>
              <a:rPr lang="en-US"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suffix </a:t>
            </a:r>
            <a:endParaRPr lang="en-US" sz="3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9" name="TextBox 8"/>
          <p:cNvSpPr txBox="1"/>
          <p:nvPr/>
        </p:nvSpPr>
        <p:spPr>
          <a:xfrm>
            <a:off x="324576" y="5229200"/>
            <a:ext cx="8425000" cy="877163"/>
          </a:xfrm>
          <a:prstGeom prst="rect">
            <a:avLst/>
          </a:prstGeom>
          <a:noFill/>
        </p:spPr>
        <p:txBody>
          <a:bodyPr wrap="none" rtlCol="0">
            <a:spAutoFit/>
          </a:bodyPr>
          <a:lstStyle/>
          <a:p>
            <a:pPr algn="ctr"/>
            <a:r>
              <a:rPr lang="en-GB" sz="1700" dirty="0" smtClean="0">
                <a:latin typeface="Arial" panose="020B0604020202020204" pitchFamily="34" charset="0"/>
                <a:cs typeface="Arial" panose="020B0604020202020204" pitchFamily="34" charset="0"/>
              </a:rPr>
              <a:t>Therefore, the spelling rule for adding –</a:t>
            </a:r>
            <a:r>
              <a:rPr lang="en-GB" sz="1700" dirty="0" err="1" smtClean="0">
                <a:latin typeface="Arial" panose="020B0604020202020204" pitchFamily="34" charset="0"/>
                <a:cs typeface="Arial" panose="020B0604020202020204" pitchFamily="34" charset="0"/>
              </a:rPr>
              <a:t>ed</a:t>
            </a:r>
            <a:r>
              <a:rPr lang="en-GB" sz="1700" dirty="0" smtClean="0">
                <a:latin typeface="Arial" panose="020B0604020202020204" pitchFamily="34" charset="0"/>
                <a:cs typeface="Arial" panose="020B0604020202020204" pitchFamily="34" charset="0"/>
              </a:rPr>
              <a:t> to </a:t>
            </a:r>
            <a:r>
              <a:rPr lang="en-GB" sz="1700" b="1" u="sng" dirty="0" smtClean="0">
                <a:latin typeface="Arial" panose="020B0604020202020204" pitchFamily="34" charset="0"/>
                <a:cs typeface="Arial" panose="020B0604020202020204" pitchFamily="34" charset="0"/>
              </a:rPr>
              <a:t>tap</a:t>
            </a:r>
            <a:r>
              <a:rPr lang="en-GB" sz="1700" dirty="0" smtClean="0">
                <a:latin typeface="Arial" panose="020B0604020202020204" pitchFamily="34" charset="0"/>
                <a:cs typeface="Arial" panose="020B0604020202020204" pitchFamily="34" charset="0"/>
              </a:rPr>
              <a:t> is to double the last consonant</a:t>
            </a:r>
          </a:p>
          <a:p>
            <a:pPr algn="ctr"/>
            <a:r>
              <a:rPr lang="en-GB" sz="1700" dirty="0">
                <a:latin typeface="Arial" panose="020B0604020202020204" pitchFamily="34" charset="0"/>
                <a:cs typeface="Arial" panose="020B0604020202020204" pitchFamily="34" charset="0"/>
              </a:rPr>
              <a:t>a</a:t>
            </a:r>
            <a:r>
              <a:rPr lang="en-GB" sz="1700" dirty="0" smtClean="0">
                <a:latin typeface="Arial" panose="020B0604020202020204" pitchFamily="34" charset="0"/>
                <a:cs typeface="Arial" panose="020B0604020202020204" pitchFamily="34" charset="0"/>
              </a:rPr>
              <a:t>nd then add –ed. This is because there is a single consonant sound within the word.</a:t>
            </a:r>
          </a:p>
          <a:p>
            <a:pPr algn="ctr"/>
            <a:r>
              <a:rPr lang="en-GB" sz="1700" dirty="0" smtClean="0">
                <a:latin typeface="Arial" panose="020B0604020202020204" pitchFamily="34" charset="0"/>
                <a:cs typeface="Arial" panose="020B0604020202020204" pitchFamily="34" charset="0"/>
              </a:rPr>
              <a:t>This is only one rule and there are many more rules just for the suffix –</a:t>
            </a:r>
            <a:r>
              <a:rPr lang="en-GB" sz="1700" dirty="0" err="1" smtClean="0">
                <a:latin typeface="Arial" panose="020B0604020202020204" pitchFamily="34" charset="0"/>
                <a:cs typeface="Arial" panose="020B0604020202020204" pitchFamily="34" charset="0"/>
              </a:rPr>
              <a:t>ed</a:t>
            </a:r>
            <a:r>
              <a:rPr lang="en-GB" sz="1700" dirty="0" smtClean="0">
                <a:latin typeface="Arial" panose="020B0604020202020204" pitchFamily="34" charset="0"/>
                <a:cs typeface="Arial" panose="020B0604020202020204" pitchFamily="34" charset="0"/>
              </a:rPr>
              <a:t>!</a:t>
            </a:r>
            <a:endParaRPr lang="en-GB"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710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341" y="764704"/>
            <a:ext cx="6048672" cy="5509200"/>
          </a:xfrm>
          <a:prstGeom prst="rect">
            <a:avLst/>
          </a:prstGeom>
          <a:noFill/>
        </p:spPr>
        <p:txBody>
          <a:bodyPr wrap="square" rtlCol="0">
            <a:spAutoFit/>
          </a:bodyPr>
          <a:lstStyle/>
          <a:p>
            <a:pPr algn="ctr"/>
            <a:r>
              <a:rPr lang="en-GB" sz="2200" b="1" dirty="0" smtClean="0"/>
              <a:t>Within the Nursery age children will begin learning phonics at Phase 1. </a:t>
            </a:r>
            <a:r>
              <a:rPr lang="en-GB" sz="2200" b="1" dirty="0"/>
              <a:t>W</a:t>
            </a:r>
            <a:r>
              <a:rPr lang="en-GB" sz="2200" b="1" dirty="0" smtClean="0"/>
              <a:t>hen secure with this they can progress through Phase 2 where they will learn initial sounds.</a:t>
            </a:r>
          </a:p>
          <a:p>
            <a:pPr algn="ctr"/>
            <a:endParaRPr lang="en-GB" sz="2200" b="1" dirty="0"/>
          </a:p>
          <a:p>
            <a:pPr algn="ctr"/>
            <a:r>
              <a:rPr lang="en-GB" sz="2200" b="1" dirty="0" smtClean="0"/>
              <a:t>In Reception children will learn through Phase 2, 3 and 4.</a:t>
            </a:r>
          </a:p>
          <a:p>
            <a:pPr algn="ctr"/>
            <a:endParaRPr lang="en-GB" sz="2200" b="1" dirty="0"/>
          </a:p>
          <a:p>
            <a:pPr algn="ctr"/>
            <a:r>
              <a:rPr lang="en-GB" sz="2200" b="1" dirty="0" smtClean="0"/>
              <a:t>In Year1 children will learn many alternative spellings for the same sounds. This will prepare them for the Phonics Screening Check in June.</a:t>
            </a:r>
          </a:p>
          <a:p>
            <a:pPr algn="ctr"/>
            <a:endParaRPr lang="en-GB" sz="2200" b="1" dirty="0"/>
          </a:p>
          <a:p>
            <a:pPr algn="ctr"/>
            <a:r>
              <a:rPr lang="en-GB" sz="2200" b="1" dirty="0" smtClean="0"/>
              <a:t>In Year 2 children will learn about prefixes and suffixes along with grammar and spelling rules.</a:t>
            </a:r>
          </a:p>
          <a:p>
            <a:pPr algn="ctr"/>
            <a:endParaRPr lang="en-GB" sz="2200" b="1" dirty="0"/>
          </a:p>
          <a:p>
            <a:pPr algn="ctr"/>
            <a:r>
              <a:rPr lang="en-GB" sz="2200" b="1" dirty="0" smtClean="0"/>
              <a:t>Phase 6 continues throughout KS2.</a:t>
            </a:r>
            <a:endParaRPr lang="en-GB" sz="2200" b="1" dirty="0"/>
          </a:p>
        </p:txBody>
      </p:sp>
    </p:spTree>
    <p:extLst>
      <p:ext uri="{BB962C8B-B14F-4D97-AF65-F5344CB8AC3E}">
        <p14:creationId xmlns:p14="http://schemas.microsoft.com/office/powerpoint/2010/main" val="970980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268538" y="2708275"/>
            <a:ext cx="4248150" cy="369332"/>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ltLang="en-US">
                <a:latin typeface="Comic Sans MS" panose="030F0702030302020204" pitchFamily="66" charset="0"/>
              </a:rPr>
              <a:t>Teach</a:t>
            </a:r>
            <a:endParaRPr lang="en-US" altLang="en-US">
              <a:latin typeface="Comic Sans MS" panose="030F0702030302020204" pitchFamily="66" charset="0"/>
            </a:endParaRPr>
          </a:p>
        </p:txBody>
      </p:sp>
      <p:sp>
        <p:nvSpPr>
          <p:cNvPr id="3" name="AutoShape 6"/>
          <p:cNvSpPr>
            <a:spLocks noChangeArrowheads="1"/>
          </p:cNvSpPr>
          <p:nvPr/>
        </p:nvSpPr>
        <p:spPr bwMode="auto">
          <a:xfrm>
            <a:off x="4211638" y="2205038"/>
            <a:ext cx="360362" cy="431800"/>
          </a:xfrm>
          <a:prstGeom prst="downArrow">
            <a:avLst>
              <a:gd name="adj1" fmla="val 50000"/>
              <a:gd name="adj2" fmla="val 29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omic Sans MS" panose="030F0702030302020204" pitchFamily="66" charset="0"/>
            </a:endParaRPr>
          </a:p>
        </p:txBody>
      </p:sp>
      <p:sp>
        <p:nvSpPr>
          <p:cNvPr id="4" name="Text Box 7"/>
          <p:cNvSpPr txBox="1">
            <a:spLocks noChangeArrowheads="1"/>
          </p:cNvSpPr>
          <p:nvPr/>
        </p:nvSpPr>
        <p:spPr bwMode="auto">
          <a:xfrm>
            <a:off x="2339975" y="404813"/>
            <a:ext cx="4248150" cy="804862"/>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ltLang="en-US">
                <a:latin typeface="Comic Sans MS" panose="030F0702030302020204" pitchFamily="66" charset="0"/>
              </a:rPr>
              <a:t>Introduction</a:t>
            </a:r>
          </a:p>
          <a:p>
            <a:pPr algn="ctr" eaLnBrk="1" hangingPunct="1">
              <a:spcBef>
                <a:spcPct val="50000"/>
              </a:spcBef>
            </a:pPr>
            <a:r>
              <a:rPr lang="en-GB" altLang="en-US" i="1">
                <a:latin typeface="Comic Sans MS" panose="030F0702030302020204" pitchFamily="66" charset="0"/>
              </a:rPr>
              <a:t>Objectives and criteria for success</a:t>
            </a:r>
            <a:endParaRPr lang="en-US" altLang="en-US" i="1">
              <a:latin typeface="Comic Sans MS" panose="030F0702030302020204" pitchFamily="66" charset="0"/>
            </a:endParaRPr>
          </a:p>
        </p:txBody>
      </p:sp>
      <p:sp>
        <p:nvSpPr>
          <p:cNvPr id="5" name="Text Box 8"/>
          <p:cNvSpPr txBox="1">
            <a:spLocks noChangeArrowheads="1"/>
          </p:cNvSpPr>
          <p:nvPr/>
        </p:nvSpPr>
        <p:spPr bwMode="auto">
          <a:xfrm>
            <a:off x="2268538" y="1773238"/>
            <a:ext cx="4248150" cy="369332"/>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ltLang="en-US">
                <a:latin typeface="Comic Sans MS" panose="030F0702030302020204" pitchFamily="66" charset="0"/>
              </a:rPr>
              <a:t>Revisit and Review</a:t>
            </a:r>
            <a:endParaRPr lang="en-US" altLang="en-US">
              <a:latin typeface="Comic Sans MS" panose="030F0702030302020204" pitchFamily="66" charset="0"/>
            </a:endParaRPr>
          </a:p>
        </p:txBody>
      </p:sp>
      <p:sp>
        <p:nvSpPr>
          <p:cNvPr id="6" name="AutoShape 9"/>
          <p:cNvSpPr>
            <a:spLocks noChangeArrowheads="1"/>
          </p:cNvSpPr>
          <p:nvPr/>
        </p:nvSpPr>
        <p:spPr bwMode="auto">
          <a:xfrm>
            <a:off x="4211638" y="1268413"/>
            <a:ext cx="360362" cy="431800"/>
          </a:xfrm>
          <a:prstGeom prst="downArrow">
            <a:avLst>
              <a:gd name="adj1" fmla="val 50000"/>
              <a:gd name="adj2" fmla="val 29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omic Sans MS" panose="030F0702030302020204" pitchFamily="66" charset="0"/>
            </a:endParaRPr>
          </a:p>
        </p:txBody>
      </p:sp>
      <p:sp>
        <p:nvSpPr>
          <p:cNvPr id="7" name="Text Box 10"/>
          <p:cNvSpPr txBox="1">
            <a:spLocks noChangeArrowheads="1"/>
          </p:cNvSpPr>
          <p:nvPr/>
        </p:nvSpPr>
        <p:spPr bwMode="auto">
          <a:xfrm>
            <a:off x="2268538" y="3716338"/>
            <a:ext cx="4248150" cy="369332"/>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ltLang="en-US">
                <a:latin typeface="Comic Sans MS" panose="030F0702030302020204" pitchFamily="66" charset="0"/>
              </a:rPr>
              <a:t>Practise</a:t>
            </a:r>
            <a:endParaRPr lang="en-US" altLang="en-US">
              <a:latin typeface="Comic Sans MS" panose="030F0702030302020204" pitchFamily="66" charset="0"/>
            </a:endParaRPr>
          </a:p>
        </p:txBody>
      </p:sp>
      <p:sp>
        <p:nvSpPr>
          <p:cNvPr id="8" name="AutoShape 11"/>
          <p:cNvSpPr>
            <a:spLocks noChangeArrowheads="1"/>
          </p:cNvSpPr>
          <p:nvPr/>
        </p:nvSpPr>
        <p:spPr bwMode="auto">
          <a:xfrm>
            <a:off x="4284663" y="3141663"/>
            <a:ext cx="360362" cy="431800"/>
          </a:xfrm>
          <a:prstGeom prst="downArrow">
            <a:avLst>
              <a:gd name="adj1" fmla="val 50000"/>
              <a:gd name="adj2" fmla="val 29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omic Sans MS" panose="030F0702030302020204" pitchFamily="66" charset="0"/>
            </a:endParaRPr>
          </a:p>
        </p:txBody>
      </p:sp>
      <p:sp>
        <p:nvSpPr>
          <p:cNvPr id="9" name="Text Box 12"/>
          <p:cNvSpPr txBox="1">
            <a:spLocks noChangeArrowheads="1"/>
          </p:cNvSpPr>
          <p:nvPr/>
        </p:nvSpPr>
        <p:spPr bwMode="auto">
          <a:xfrm>
            <a:off x="2339975" y="4724400"/>
            <a:ext cx="4248150" cy="369332"/>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ltLang="en-US">
                <a:latin typeface="Comic Sans MS" panose="030F0702030302020204" pitchFamily="66" charset="0"/>
              </a:rPr>
              <a:t>Apply</a:t>
            </a:r>
            <a:endParaRPr lang="en-US" altLang="en-US">
              <a:latin typeface="Comic Sans MS" panose="030F0702030302020204" pitchFamily="66" charset="0"/>
            </a:endParaRPr>
          </a:p>
        </p:txBody>
      </p:sp>
      <p:sp>
        <p:nvSpPr>
          <p:cNvPr id="10" name="AutoShape 13"/>
          <p:cNvSpPr>
            <a:spLocks noChangeArrowheads="1"/>
          </p:cNvSpPr>
          <p:nvPr/>
        </p:nvSpPr>
        <p:spPr bwMode="auto">
          <a:xfrm>
            <a:off x="4284663" y="4149725"/>
            <a:ext cx="360362" cy="431800"/>
          </a:xfrm>
          <a:prstGeom prst="downArrow">
            <a:avLst>
              <a:gd name="adj1" fmla="val 50000"/>
              <a:gd name="adj2" fmla="val 29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omic Sans MS" panose="030F0702030302020204" pitchFamily="66" charset="0"/>
            </a:endParaRPr>
          </a:p>
        </p:txBody>
      </p:sp>
      <p:sp>
        <p:nvSpPr>
          <p:cNvPr id="11" name="Text Box 14"/>
          <p:cNvSpPr txBox="1">
            <a:spLocks noChangeArrowheads="1"/>
          </p:cNvSpPr>
          <p:nvPr/>
        </p:nvSpPr>
        <p:spPr bwMode="auto">
          <a:xfrm>
            <a:off x="2339975" y="5805488"/>
            <a:ext cx="4248150" cy="369332"/>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ltLang="en-US">
                <a:latin typeface="Comic Sans MS" panose="030F0702030302020204" pitchFamily="66" charset="0"/>
              </a:rPr>
              <a:t>Assess learning against criteria</a:t>
            </a:r>
            <a:endParaRPr lang="en-US" altLang="en-US">
              <a:latin typeface="Comic Sans MS" panose="030F0702030302020204" pitchFamily="66" charset="0"/>
            </a:endParaRPr>
          </a:p>
        </p:txBody>
      </p:sp>
      <p:sp>
        <p:nvSpPr>
          <p:cNvPr id="12" name="AutoShape 15"/>
          <p:cNvSpPr>
            <a:spLocks noChangeArrowheads="1"/>
          </p:cNvSpPr>
          <p:nvPr/>
        </p:nvSpPr>
        <p:spPr bwMode="auto">
          <a:xfrm>
            <a:off x="4284663" y="5229225"/>
            <a:ext cx="360362" cy="431800"/>
          </a:xfrm>
          <a:prstGeom prst="downArrow">
            <a:avLst>
              <a:gd name="adj1" fmla="val 50000"/>
              <a:gd name="adj2" fmla="val 299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ltLang="en-US">
              <a:latin typeface="Comic Sans MS" panose="030F0702030302020204" pitchFamily="66" charset="0"/>
            </a:endParaRPr>
          </a:p>
        </p:txBody>
      </p:sp>
    </p:spTree>
    <p:extLst>
      <p:ext uri="{BB962C8B-B14F-4D97-AF65-F5344CB8AC3E}">
        <p14:creationId xmlns:p14="http://schemas.microsoft.com/office/powerpoint/2010/main" val="78572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ox(in)">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ox(in)">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box(in)">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box(in)">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95536" y="404664"/>
            <a:ext cx="621030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4000" b="0" i="0" u="none" strike="noStrike" cap="none" normalizeH="0" baseline="0" smtClean="0">
                <a:ln>
                  <a:noFill/>
                </a:ln>
                <a:solidFill>
                  <a:srgbClr val="000000"/>
                </a:solidFill>
                <a:effectLst/>
                <a:latin typeface="Bodoni MT Black" pitchFamily="18" charset="0"/>
                <a:cs typeface="Arial" pitchFamily="34" charset="0"/>
              </a:rPr>
              <a:t>Terminology used by the children and staff...</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 Box 3"/>
          <p:cNvSpPr txBox="1">
            <a:spLocks noChangeArrowheads="1"/>
          </p:cNvSpPr>
          <p:nvPr/>
        </p:nvSpPr>
        <p:spPr bwMode="auto">
          <a:xfrm>
            <a:off x="179512" y="1852464"/>
            <a:ext cx="2667000" cy="24003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Arial" pitchFamily="34" charset="0"/>
              </a:rPr>
              <a:t>Phoneme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Arial" pitchFamily="34" charset="0"/>
              </a:rPr>
              <a:t>This is the smallest unit of sound in a word. We generally use 44        phonemes in spoken English.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4"/>
          <p:cNvSpPr txBox="1">
            <a:spLocks noChangeArrowheads="1"/>
          </p:cNvSpPr>
          <p:nvPr/>
        </p:nvSpPr>
        <p:spPr bwMode="auto">
          <a:xfrm>
            <a:off x="3131840" y="1873195"/>
            <a:ext cx="2667000" cy="24003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Arial" pitchFamily="34" charset="0"/>
              </a:rPr>
              <a:t>Grapheme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Arial" pitchFamily="34" charset="0"/>
              </a:rPr>
              <a:t>This is a symbol for a phoneme. It is a letter or group of letters which represent a sound.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5"/>
          <p:cNvSpPr txBox="1">
            <a:spLocks noChangeArrowheads="1"/>
          </p:cNvSpPr>
          <p:nvPr/>
        </p:nvSpPr>
        <p:spPr bwMode="auto">
          <a:xfrm>
            <a:off x="6084168" y="1852464"/>
            <a:ext cx="2667000" cy="2421031"/>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0000"/>
                </a:solidFill>
                <a:effectLst/>
                <a:latin typeface="Calibri" pitchFamily="34" charset="0"/>
                <a:cs typeface="Arial" pitchFamily="34" charset="0"/>
              </a:rPr>
              <a:t>Digraph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0000"/>
                </a:solidFill>
                <a:effectLst/>
                <a:latin typeface="Calibri" pitchFamily="34" charset="0"/>
                <a:cs typeface="Arial" pitchFamily="34" charset="0"/>
              </a:rPr>
              <a:t>This is when two letters represent one sound. This is a two letter grapheme. For example in /</a:t>
            </a:r>
            <a:r>
              <a:rPr kumimoji="0" lang="en-GB" altLang="en-US" sz="2000" b="0" i="0" u="none" strike="noStrike" cap="none" normalizeH="0" baseline="0" dirty="0" err="1" smtClean="0">
                <a:ln>
                  <a:noFill/>
                </a:ln>
                <a:solidFill>
                  <a:srgbClr val="000000"/>
                </a:solidFill>
                <a:effectLst/>
                <a:latin typeface="Calibri" pitchFamily="34" charset="0"/>
                <a:cs typeface="Arial" pitchFamily="34" charset="0"/>
              </a:rPr>
              <a:t>sh</a:t>
            </a:r>
            <a:r>
              <a:rPr kumimoji="0" lang="en-GB" altLang="en-US" sz="2000" b="0" i="0" u="none" strike="noStrike" cap="none" normalizeH="0" baseline="0" dirty="0" smtClean="0">
                <a:ln>
                  <a:noFill/>
                </a:ln>
                <a:solidFill>
                  <a:srgbClr val="000000"/>
                </a:solidFill>
                <a:effectLst/>
                <a:latin typeface="Calibri" pitchFamily="34" charset="0"/>
                <a:cs typeface="Arial" pitchFamily="34" charset="0"/>
              </a:rPr>
              <a:t>/ in push and /</a:t>
            </a:r>
            <a:r>
              <a:rPr kumimoji="0" lang="en-GB" altLang="en-US" sz="2000" b="0" i="0" u="none" strike="noStrike" cap="none" normalizeH="0" baseline="0" dirty="0" err="1" smtClean="0">
                <a:ln>
                  <a:noFill/>
                </a:ln>
                <a:solidFill>
                  <a:srgbClr val="000000"/>
                </a:solidFill>
                <a:effectLst/>
                <a:latin typeface="Calibri" pitchFamily="34" charset="0"/>
                <a:cs typeface="Arial" pitchFamily="34" charset="0"/>
              </a:rPr>
              <a:t>oa</a:t>
            </a:r>
            <a:r>
              <a:rPr kumimoji="0" lang="en-GB" altLang="en-US" sz="2000" b="0" i="0" u="none" strike="noStrike" cap="none" normalizeH="0" baseline="0" dirty="0" smtClean="0">
                <a:ln>
                  <a:noFill/>
                </a:ln>
                <a:solidFill>
                  <a:srgbClr val="000000"/>
                </a:solidFill>
                <a:effectLst/>
                <a:latin typeface="Calibri" pitchFamily="34" charset="0"/>
                <a:cs typeface="Arial" pitchFamily="34" charset="0"/>
              </a:rPr>
              <a:t>/ in boat.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12221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08856" y="548680"/>
            <a:ext cx="2667000" cy="24003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Arial" pitchFamily="34" charset="0"/>
              </a:rPr>
              <a:t>Trigraph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Arial" pitchFamily="34" charset="0"/>
              </a:rPr>
              <a:t>This is a three letter grapheme, where three letters represent one sound. For example ‘igh’ in knight.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 Box 3"/>
          <p:cNvSpPr txBox="1">
            <a:spLocks noChangeArrowheads="1"/>
          </p:cNvSpPr>
          <p:nvPr/>
        </p:nvSpPr>
        <p:spPr bwMode="auto">
          <a:xfrm>
            <a:off x="3275856" y="3743869"/>
            <a:ext cx="2667000" cy="24003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Arial" pitchFamily="34" charset="0"/>
              </a:rPr>
              <a:t>Blending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smtClean="0">
                <a:ln>
                  <a:noFill/>
                </a:ln>
                <a:solidFill>
                  <a:srgbClr val="000000"/>
                </a:solidFill>
                <a:effectLst/>
                <a:latin typeface="Calibri" pitchFamily="34" charset="0"/>
                <a:cs typeface="Arial" pitchFamily="34" charset="0"/>
              </a:rPr>
              <a:t>This involves phonemes being put together to read a whole word. For examples s/a/t.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4"/>
          <p:cNvSpPr txBox="1">
            <a:spLocks noChangeArrowheads="1"/>
          </p:cNvSpPr>
          <p:nvPr/>
        </p:nvSpPr>
        <p:spPr bwMode="auto">
          <a:xfrm>
            <a:off x="5925943" y="548680"/>
            <a:ext cx="2667000" cy="24003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0000"/>
                </a:solidFill>
                <a:effectLst/>
                <a:latin typeface="Calibri" pitchFamily="34" charset="0"/>
                <a:cs typeface="Arial" pitchFamily="34" charset="0"/>
              </a:rPr>
              <a:t>Segmenting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rgbClr val="000000"/>
                </a:solidFill>
                <a:effectLst/>
                <a:latin typeface="Calibri" pitchFamily="34" charset="0"/>
                <a:cs typeface="Arial" pitchFamily="34" charset="0"/>
              </a:rPr>
              <a:t>This involves a word   being broken down into phonemes. For example d/ay.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38628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Phase 2</a:t>
            </a:r>
            <a:endParaRPr lang="en-GB" dirty="0"/>
          </a:p>
        </p:txBody>
      </p:sp>
      <p:sp>
        <p:nvSpPr>
          <p:cNvPr id="5" name="Content Placeholder 2"/>
          <p:cNvSpPr txBox="1">
            <a:spLocks/>
          </p:cNvSpPr>
          <p:nvPr/>
        </p:nvSpPr>
        <p:spPr>
          <a:xfrm>
            <a:off x="457200" y="1600200"/>
            <a:ext cx="8229600" cy="4525963"/>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mtClean="0"/>
              <a:t>In this phase children will continue practising what they have learned from phase 1, including ‘sound-talk’. They will also be taught the phonemes (</a:t>
            </a:r>
            <a:r>
              <a:rPr lang="en-GB" i="1" smtClean="0"/>
              <a:t>sounds</a:t>
            </a:r>
            <a:r>
              <a:rPr lang="en-GB" smtClean="0"/>
              <a:t>) for a number of letters (</a:t>
            </a:r>
            <a:r>
              <a:rPr lang="en-GB" i="1" smtClean="0"/>
              <a:t>graphemes</a:t>
            </a:r>
            <a:r>
              <a:rPr lang="en-GB" smtClean="0"/>
              <a:t>), which phoneme is represented by which grapheme and that a phoneme can be represented by </a:t>
            </a:r>
            <a:r>
              <a:rPr lang="en-GB" b="1" smtClean="0"/>
              <a:t>more than one letter, </a:t>
            </a:r>
            <a:r>
              <a:rPr lang="en-GB" smtClean="0"/>
              <a:t>for example,</a:t>
            </a:r>
            <a:r>
              <a:rPr lang="en-GB" b="1" smtClean="0"/>
              <a:t> /ll/ </a:t>
            </a:r>
            <a:r>
              <a:rPr lang="en-GB" smtClean="0"/>
              <a:t>as in</a:t>
            </a:r>
            <a:r>
              <a:rPr lang="en-GB" b="1" smtClean="0"/>
              <a:t> b-e-ll</a:t>
            </a:r>
            <a:r>
              <a:rPr lang="en-GB" smtClean="0"/>
              <a:t>.</a:t>
            </a:r>
            <a:r>
              <a:rPr lang="en-GB" b="1" smtClean="0"/>
              <a:t> </a:t>
            </a:r>
            <a:r>
              <a:rPr lang="en-GB" smtClean="0"/>
              <a:t>We use pictures and hand movements to help remember these.</a:t>
            </a:r>
          </a:p>
          <a:p>
            <a:endParaRPr lang="en-GB" dirty="0"/>
          </a:p>
        </p:txBody>
      </p:sp>
    </p:spTree>
    <p:extLst>
      <p:ext uri="{BB962C8B-B14F-4D97-AF65-F5344CB8AC3E}">
        <p14:creationId xmlns:p14="http://schemas.microsoft.com/office/powerpoint/2010/main" val="3547791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Phase 2</a:t>
            </a:r>
            <a:endParaRPr lang="en-GB" dirty="0"/>
          </a:p>
        </p:txBody>
      </p:sp>
      <p:sp>
        <p:nvSpPr>
          <p:cNvPr id="3" name="Content Placeholder 2"/>
          <p:cNvSpPr txBox="1">
            <a:spLocks/>
          </p:cNvSpPr>
          <p:nvPr/>
        </p:nvSpPr>
        <p:spPr>
          <a:xfrm>
            <a:off x="467544" y="1484784"/>
            <a:ext cx="8229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b="1" smtClean="0"/>
              <a:t>VC and CVC words</a:t>
            </a:r>
            <a:endParaRPr lang="en-GB" smtClean="0"/>
          </a:p>
          <a:p>
            <a:r>
              <a:rPr lang="en-GB" smtClean="0"/>
              <a:t>C and V are abbreviations for ‘consonant’ and ‘vowel’. VC words are words consisting of a vowel then a consonant (e.g. </a:t>
            </a:r>
            <a:r>
              <a:rPr lang="en-GB" i="1" smtClean="0"/>
              <a:t>am, at, it)</a:t>
            </a:r>
            <a:r>
              <a:rPr lang="en-GB" smtClean="0"/>
              <a:t> and CVC words are words consisting of a consonant then a vowel then a consonant (e.g. </a:t>
            </a:r>
            <a:r>
              <a:rPr lang="en-GB" i="1" smtClean="0"/>
              <a:t>cat, rug, sun</a:t>
            </a:r>
            <a:r>
              <a:rPr lang="en-GB" smtClean="0"/>
              <a:t>). </a:t>
            </a:r>
            <a:endParaRPr lang="en-GB" dirty="0"/>
          </a:p>
        </p:txBody>
      </p:sp>
    </p:spTree>
    <p:extLst>
      <p:ext uri="{BB962C8B-B14F-4D97-AF65-F5344CB8AC3E}">
        <p14:creationId xmlns:p14="http://schemas.microsoft.com/office/powerpoint/2010/main" val="589999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600200"/>
            <a:ext cx="8229600" cy="4525963"/>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b="1" smtClean="0"/>
              <a:t>Saying the sounds</a:t>
            </a:r>
            <a:endParaRPr lang="en-GB" smtClean="0"/>
          </a:p>
          <a:p>
            <a:r>
              <a:rPr lang="en-GB" smtClean="0"/>
              <a:t>Your child will be taught how to pronounce the sounds (</a:t>
            </a:r>
            <a:r>
              <a:rPr lang="en-GB" i="1" smtClean="0"/>
              <a:t>phonemes</a:t>
            </a:r>
            <a:r>
              <a:rPr lang="en-GB" smtClean="0"/>
              <a:t>) correctly to make blending easier.</a:t>
            </a:r>
          </a:p>
          <a:p>
            <a:r>
              <a:rPr lang="en-GB" smtClean="0"/>
              <a:t>Sounds should be sustained where possible (e.g. sss, fff, mmm) and, where this is not possible, ‘uh’ sounds after consonants should be reduced as far as possible (e.g. try to avoid saying ‘buh’, ‘cuh’). </a:t>
            </a:r>
            <a:endParaRPr lang="en-GB" dirty="0"/>
          </a:p>
        </p:txBody>
      </p:sp>
      <p:sp>
        <p:nvSpPr>
          <p:cNvPr id="3"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Phase 2</a:t>
            </a:r>
            <a:endParaRPr lang="en-GB" dirty="0"/>
          </a:p>
        </p:txBody>
      </p:sp>
    </p:spTree>
    <p:extLst>
      <p:ext uri="{BB962C8B-B14F-4D97-AF65-F5344CB8AC3E}">
        <p14:creationId xmlns:p14="http://schemas.microsoft.com/office/powerpoint/2010/main" val="11082920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ATIONKEY" val="QKUVU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1061</Words>
  <Application>Microsoft Office PowerPoint</Application>
  <PresentationFormat>On-screen Show (4:3)</PresentationFormat>
  <Paragraphs>127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Phase 3</vt:lpstr>
      <vt:lpstr>How can I help? </vt:lpstr>
      <vt:lpstr>Phase 4 </vt:lpstr>
      <vt:lpstr>PowerPoint Presentation</vt:lpstr>
      <vt:lpstr>PowerPoint Presentation</vt:lpstr>
      <vt:lpstr>PowerPoint Presentation</vt:lpstr>
      <vt:lpstr>PowerPoint Presentation</vt:lpstr>
      <vt:lpstr>PowerPoint Presentation</vt:lpstr>
      <vt:lpstr>PowerPoint Presentation</vt:lpstr>
    </vt:vector>
  </TitlesOfParts>
  <Company>Park Grove CP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Wilson</dc:creator>
  <cp:lastModifiedBy>Amanda Chambers</cp:lastModifiedBy>
  <cp:revision>20</cp:revision>
  <cp:lastPrinted>2013-10-07T16:44:24Z</cp:lastPrinted>
  <dcterms:created xsi:type="dcterms:W3CDTF">2013-10-06T14:27:41Z</dcterms:created>
  <dcterms:modified xsi:type="dcterms:W3CDTF">2014-11-24T10:45:28Z</dcterms:modified>
</cp:coreProperties>
</file>