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Coming Soon" panose="020B0604020202020204" charset="0"/>
      <p:regular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AB867D-D05F-4865-8625-C586FF962CBA}">
  <a:tblStyle styleId="{D8AB867D-D05F-4865-8625-C586FF962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c4acdf92e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c4acdf92e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9931abdec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9931abdec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0333fbb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0333fbb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80333fbb6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80333fbb6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>
                <a:latin typeface="Coming Soon"/>
                <a:ea typeface="Coming Soon"/>
                <a:cs typeface="Coming Soon"/>
                <a:sym typeface="Coming Soon"/>
              </a:rPr>
              <a:t>EYFS &amp; KS1</a:t>
            </a:r>
            <a:endParaRPr sz="5400" b="1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1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ng Soon"/>
                <a:ea typeface="Coming Soon"/>
                <a:cs typeface="Coming Soon"/>
                <a:sym typeface="Coming Soon"/>
              </a:rPr>
              <a:t>Knowledge Organisers</a:t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latin typeface="Coming Soon"/>
                <a:ea typeface="Coming Soon"/>
                <a:cs typeface="Coming Soon"/>
                <a:sym typeface="Coming Soon"/>
              </a:rPr>
              <a:t>Spring Term 2</a:t>
            </a:r>
            <a:r>
              <a:rPr lang="en-GB">
                <a:latin typeface="Coming Soon"/>
                <a:ea typeface="Coming Soon"/>
                <a:cs typeface="Coming Soon"/>
                <a:sym typeface="Coming Soon"/>
              </a:rPr>
              <a:t> 2023</a:t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650" y="331125"/>
            <a:ext cx="711575" cy="83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273" y="189150"/>
            <a:ext cx="1575476" cy="9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8675" y="1063225"/>
            <a:ext cx="38100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939750" y="1585925"/>
            <a:ext cx="1264500" cy="9852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latin typeface="Coming Soon"/>
                <a:ea typeface="Coming Soon"/>
                <a:cs typeface="Coming Soon"/>
                <a:sym typeface="Coming Soon"/>
              </a:rPr>
              <a:t>EYFS</a:t>
            </a:r>
            <a:endParaRPr sz="1300" b="1"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Spring 2 2023</a:t>
            </a:r>
            <a:endParaRPr sz="13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Happily Ever After</a:t>
            </a:r>
            <a:endParaRPr sz="1300" b="1">
              <a:latin typeface="Coming Soon"/>
              <a:ea typeface="Coming Soon"/>
              <a:cs typeface="Coming Soon"/>
              <a:sym typeface="Coming Soon"/>
            </a:endParaRPr>
          </a:p>
        </p:txBody>
      </p:sp>
      <p:graphicFrame>
        <p:nvGraphicFramePr>
          <p:cNvPr id="64" name="Google Shape;64;p14"/>
          <p:cNvGraphicFramePr/>
          <p:nvPr/>
        </p:nvGraphicFramePr>
        <p:xfrm>
          <a:off x="180950" y="1891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{D8AB867D-D05F-4865-8625-C586FF962CBA}</a:tableStyleId>
              </a:tblPr>
              <a:tblGrid>
                <a:gridCol w="355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Literacy</a:t>
                      </a:r>
                      <a:endParaRPr sz="1200"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World Book Day. Retelling stories.</a:t>
                      </a:r>
                      <a:endParaRPr sz="1200">
                        <a:solidFill>
                          <a:schemeClr val="dk1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Royal Ball celebration. </a:t>
                      </a:r>
                      <a:r>
                        <a:rPr lang="en-GB" sz="1200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Key texts: Goldilocks and the Three Bears, The Three Little Pigs. </a:t>
                      </a:r>
                      <a:endParaRPr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5" name="Google Shape;65;p14"/>
          <p:cNvGraphicFramePr/>
          <p:nvPr/>
        </p:nvGraphicFramePr>
        <p:xfrm>
          <a:off x="5379225" y="30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{D8AB867D-D05F-4865-8625-C586FF962CBA}</a:tableStyleId>
              </a:tblPr>
              <a:tblGrid>
                <a:gridCol w="347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Understanding the World</a:t>
                      </a:r>
                      <a:endParaRPr sz="1200"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Fire engine visit.</a:t>
                      </a:r>
                      <a:endParaRPr sz="1200">
                        <a:solidFill>
                          <a:schemeClr val="dk1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Observing seasonal change in Forest Schools.</a:t>
                      </a:r>
                      <a:endParaRPr sz="1200">
                        <a:solidFill>
                          <a:schemeClr val="dk1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Belonging to a community.</a:t>
                      </a:r>
                      <a:endParaRPr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6" name="Google Shape;66;p14"/>
          <p:cNvGraphicFramePr/>
          <p:nvPr/>
        </p:nvGraphicFramePr>
        <p:xfrm>
          <a:off x="5404875" y="1582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{D8AB867D-D05F-4865-8625-C586FF962CBA}</a:tableStyleId>
              </a:tblPr>
              <a:tblGrid>
                <a:gridCol w="347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PSED</a:t>
                      </a:r>
                      <a:endParaRPr sz="1200"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Turn taking and sharing. Cooperative play.</a:t>
                      </a:r>
                      <a:endParaRPr sz="1200">
                        <a:solidFill>
                          <a:schemeClr val="dk1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Model building as part of a group.</a:t>
                      </a:r>
                      <a:endParaRPr sz="1200">
                        <a:solidFill>
                          <a:schemeClr val="dk1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Belonging to a community. Thinking about our families.</a:t>
                      </a:r>
                      <a:endParaRPr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7" name="Google Shape;67;p14"/>
          <p:cNvGraphicFramePr/>
          <p:nvPr/>
        </p:nvGraphicFramePr>
        <p:xfrm>
          <a:off x="180938" y="243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{D8AB867D-D05F-4865-8625-C586FF962CBA}</a:tableStyleId>
              </a:tblPr>
              <a:tblGrid>
                <a:gridCol w="347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Physical Development </a:t>
                      </a:r>
                      <a:endParaRPr sz="1200"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Outdoor play and Forest Schools - skipping , running, jumping, dancing, hopping, climbing.</a:t>
                      </a:r>
                      <a:endParaRPr sz="1200">
                        <a:solidFill>
                          <a:schemeClr val="dk1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Making fairy tale characters using scissors and glue. </a:t>
                      </a:r>
                      <a:endParaRPr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8" name="Google Shape;68;p14"/>
          <p:cNvGraphicFramePr/>
          <p:nvPr/>
        </p:nvGraphicFramePr>
        <p:xfrm>
          <a:off x="180950" y="136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{D8AB867D-D05F-4865-8625-C586FF962CBA}</a:tableStyleId>
              </a:tblPr>
              <a:tblGrid>
                <a:gridCol w="355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Maths</a:t>
                      </a:r>
                      <a:endParaRPr sz="1200"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Subitising , addition, doubling and halving.</a:t>
                      </a:r>
                      <a:endParaRPr sz="1200">
                        <a:solidFill>
                          <a:schemeClr val="dk1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Repeated patterns. Numbers to 10.</a:t>
                      </a:r>
                      <a:endParaRPr sz="1200">
                        <a:solidFill>
                          <a:schemeClr val="dk1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9" name="Google Shape;69;p14"/>
          <p:cNvGraphicFramePr/>
          <p:nvPr/>
        </p:nvGraphicFramePr>
        <p:xfrm>
          <a:off x="5404900" y="2808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{D8AB867D-D05F-4865-8625-C586FF962CBA}</a:tableStyleId>
              </a:tblPr>
              <a:tblGrid>
                <a:gridCol w="355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Communication and Language</a:t>
                      </a:r>
                      <a:endParaRPr sz="1200"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Library visit</a:t>
                      </a:r>
                      <a:endParaRPr sz="1200">
                        <a:solidFill>
                          <a:schemeClr val="dk1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Reading fairy tales and discussing the characters. Answering questions about the story.</a:t>
                      </a:r>
                      <a:endParaRPr sz="1200">
                        <a:solidFill>
                          <a:schemeClr val="dk1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Asking questions for a Fire Engine visit.</a:t>
                      </a:r>
                      <a:endParaRPr sz="1200">
                        <a:solidFill>
                          <a:schemeClr val="dk1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 b="1" u="sng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Vocabulary:</a:t>
                      </a:r>
                      <a:r>
                        <a:rPr lang="en-GB" sz="1300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 Fairytale, Once Upon a Time, fiction, character, setting, event, author, illustrator. </a:t>
                      </a:r>
                      <a:endParaRPr sz="1300"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0" name="Google Shape;70;p14"/>
          <p:cNvGraphicFramePr/>
          <p:nvPr/>
        </p:nvGraphicFramePr>
        <p:xfrm>
          <a:off x="180938" y="3783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{D8AB867D-D05F-4865-8625-C586FF962CBA}</a:tableStyleId>
              </a:tblPr>
              <a:tblGrid>
                <a:gridCol w="347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Expressive Art and Design</a:t>
                      </a:r>
                      <a:endParaRPr sz="1200"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Exploring colour and painting Singing nursery rhymes. Charanga- Singing and playing instruments.</a:t>
                      </a:r>
                      <a:endParaRPr sz="1200">
                        <a:solidFill>
                          <a:schemeClr val="dk1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Making models of the Three Little Pigs houses.</a:t>
                      </a:r>
                      <a:endParaRPr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8675" y="2808100"/>
            <a:ext cx="973436" cy="11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39125" y="3783449"/>
            <a:ext cx="863824" cy="111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8675" y="910825"/>
            <a:ext cx="38100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3939750" y="1585925"/>
            <a:ext cx="1264500" cy="9852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latin typeface="Coming Soon"/>
                <a:ea typeface="Coming Soon"/>
                <a:cs typeface="Coming Soon"/>
                <a:sym typeface="Coming Soon"/>
              </a:rPr>
              <a:t>Year 1</a:t>
            </a:r>
            <a:endParaRPr sz="1300" b="1"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Spring 2 2023</a:t>
            </a:r>
            <a:endParaRPr sz="13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Happily Ever After</a:t>
            </a:r>
            <a:endParaRPr sz="1300" b="1">
              <a:latin typeface="Coming Soon"/>
              <a:ea typeface="Coming Soon"/>
              <a:cs typeface="Coming Soon"/>
              <a:sym typeface="Coming Soon"/>
            </a:endParaRPr>
          </a:p>
        </p:txBody>
      </p:sp>
      <p:graphicFrame>
        <p:nvGraphicFramePr>
          <p:cNvPr id="79" name="Google Shape;79;p15"/>
          <p:cNvGraphicFramePr/>
          <p:nvPr/>
        </p:nvGraphicFramePr>
        <p:xfrm>
          <a:off x="206600" y="13584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{D8AB867D-D05F-4865-8625-C586FF962CBA}</a:tableStyleId>
              </a:tblPr>
              <a:tblGrid>
                <a:gridCol w="355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DT</a:t>
                      </a:r>
                      <a:endParaRPr sz="1200"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Design, make 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and </a:t>
                      </a:r>
                      <a:r>
                        <a:rPr lang="en-GB" sz="1300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evaluat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e a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 model.</a:t>
                      </a:r>
                      <a:endParaRPr sz="1600">
                        <a:highlight>
                          <a:schemeClr val="lt1"/>
                        </a:highlight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0" name="Google Shape;80;p15"/>
          <p:cNvGraphicFramePr/>
          <p:nvPr/>
        </p:nvGraphicFramePr>
        <p:xfrm>
          <a:off x="4923825" y="29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{D8AB867D-D05F-4865-8625-C586FF962CBA}</a:tableStyleId>
              </a:tblPr>
              <a:tblGrid>
                <a:gridCol w="39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Science</a:t>
                      </a:r>
                      <a:endParaRPr sz="1200"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Identify, describe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 and </a:t>
                      </a:r>
                      <a:r>
                        <a:rPr lang="en-GB" sz="1300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compare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 different </a:t>
                      </a:r>
                      <a:r>
                        <a:rPr lang="en-GB" sz="1300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materials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. </a:t>
                      </a:r>
                      <a:endParaRPr sz="1600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1" name="Google Shape;81;p15"/>
          <p:cNvGraphicFramePr/>
          <p:nvPr/>
        </p:nvGraphicFramePr>
        <p:xfrm>
          <a:off x="5379200" y="2654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{D8AB867D-D05F-4865-8625-C586FF962CBA}</a:tableStyleId>
              </a:tblPr>
              <a:tblGrid>
                <a:gridCol w="347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Art</a:t>
                      </a:r>
                      <a:endParaRPr sz="1200"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Create a piece of artwork using </a:t>
                      </a:r>
                      <a:r>
                        <a:rPr lang="en-GB" sz="1300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colour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.</a:t>
                      </a:r>
                      <a:endParaRPr sz="1600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2" name="Google Shape;82;p15"/>
          <p:cNvGraphicFramePr/>
          <p:nvPr/>
        </p:nvGraphicFramePr>
        <p:xfrm>
          <a:off x="206575" y="283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{D8AB867D-D05F-4865-8625-C586FF962CBA}</a:tableStyleId>
              </a:tblPr>
              <a:tblGrid>
                <a:gridCol w="398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PE</a:t>
                      </a:r>
                      <a:endParaRPr sz="1200"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What </a:t>
                      </a:r>
                      <a:r>
                        <a:rPr lang="en-GB" sz="1300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skills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 can we use in </a:t>
                      </a:r>
                      <a:r>
                        <a:rPr lang="en-GB" sz="1300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team games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? </a:t>
                      </a:r>
                      <a:endParaRPr sz="1600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3" name="Google Shape;83;p15"/>
          <p:cNvGraphicFramePr/>
          <p:nvPr/>
        </p:nvGraphicFramePr>
        <p:xfrm>
          <a:off x="5379200" y="3759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{D8AB867D-D05F-4865-8625-C586FF962CBA}</a:tableStyleId>
              </a:tblPr>
              <a:tblGrid>
                <a:gridCol w="347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PSHE</a:t>
                      </a:r>
                      <a:endParaRPr sz="1200"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Belonging 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to a group in the </a:t>
                      </a:r>
                      <a:r>
                        <a:rPr lang="en-GB" sz="1300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community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/>
                      </a:r>
                      <a:b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</a:b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Making </a:t>
                      </a:r>
                      <a:r>
                        <a:rPr lang="en-GB" sz="1300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safe choices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 online</a:t>
                      </a:r>
                      <a:endParaRPr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4" name="Google Shape;84;p15"/>
          <p:cNvGraphicFramePr/>
          <p:nvPr/>
        </p:nvGraphicFramePr>
        <p:xfrm>
          <a:off x="206575" y="256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{D8AB867D-D05F-4865-8625-C586FF962CBA}</a:tableStyleId>
              </a:tblPr>
              <a:tblGrid>
                <a:gridCol w="355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RE</a:t>
                      </a:r>
                      <a:endParaRPr sz="1200"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What are </a:t>
                      </a:r>
                      <a:r>
                        <a:rPr lang="en-GB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sacred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 books? </a:t>
                      </a:r>
                      <a:endParaRPr sz="1700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Google Shape;85;p15"/>
          <p:cNvSpPr txBox="1"/>
          <p:nvPr/>
        </p:nvSpPr>
        <p:spPr>
          <a:xfrm>
            <a:off x="3939725" y="3692775"/>
            <a:ext cx="1264500" cy="831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oming Soon"/>
                <a:ea typeface="Coming Soon"/>
                <a:cs typeface="Coming Soon"/>
                <a:sym typeface="Coming Soon"/>
              </a:rPr>
              <a:t>Key Text:</a:t>
            </a:r>
            <a:endParaRPr b="1"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oming Soon"/>
                <a:ea typeface="Coming Soon"/>
                <a:cs typeface="Coming Soon"/>
                <a:sym typeface="Coming Soon"/>
              </a:rPr>
              <a:t>The Three Little Pigs</a:t>
            </a:r>
            <a:endParaRPr b="1">
              <a:latin typeface="Coming Soon"/>
              <a:ea typeface="Coming Soon"/>
              <a:cs typeface="Coming Soon"/>
              <a:sym typeface="Coming Soon"/>
            </a:endParaRPr>
          </a:p>
        </p:txBody>
      </p:sp>
      <p:graphicFrame>
        <p:nvGraphicFramePr>
          <p:cNvPr id="86" name="Google Shape;86;p15"/>
          <p:cNvGraphicFramePr/>
          <p:nvPr/>
        </p:nvGraphicFramePr>
        <p:xfrm>
          <a:off x="5379225" y="160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{D8AB867D-D05F-4865-8625-C586FF962CBA}</a:tableStyleId>
              </a:tblPr>
              <a:tblGrid>
                <a:gridCol w="347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Computing</a:t>
                      </a:r>
                      <a:endParaRPr sz="1200"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Changing digital content.</a:t>
                      </a:r>
                      <a:endParaRPr sz="1300">
                        <a:solidFill>
                          <a:schemeClr val="dk1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9225" y="2651902"/>
            <a:ext cx="745491" cy="9601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4425" y="3692775"/>
            <a:ext cx="1410825" cy="13433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4925" y="123175"/>
            <a:ext cx="38100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3939738" y="671850"/>
            <a:ext cx="1264500" cy="9852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latin typeface="Coming Soon"/>
                <a:ea typeface="Coming Soon"/>
                <a:cs typeface="Coming Soon"/>
                <a:sym typeface="Coming Soon"/>
              </a:rPr>
              <a:t>Year 2</a:t>
            </a:r>
            <a:endParaRPr sz="1300" b="1"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latin typeface="Coming Soon"/>
                <a:ea typeface="Coming Soon"/>
                <a:cs typeface="Coming Soon"/>
                <a:sym typeface="Coming Soon"/>
              </a:rPr>
              <a:t>Spring 2 2023</a:t>
            </a:r>
            <a:endParaRPr sz="1300" b="1"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latin typeface="Coming Soon"/>
                <a:ea typeface="Coming Soon"/>
                <a:cs typeface="Coming Soon"/>
                <a:sym typeface="Coming Soon"/>
              </a:rPr>
              <a:t>Happily Ever After</a:t>
            </a:r>
            <a:endParaRPr sz="1300" b="1">
              <a:latin typeface="Coming Soon"/>
              <a:ea typeface="Coming Soon"/>
              <a:cs typeface="Coming Soon"/>
              <a:sym typeface="Coming Soon"/>
            </a:endParaRPr>
          </a:p>
        </p:txBody>
      </p:sp>
      <p:graphicFrame>
        <p:nvGraphicFramePr>
          <p:cNvPr id="95" name="Google Shape;95;p16"/>
          <p:cNvGraphicFramePr/>
          <p:nvPr/>
        </p:nvGraphicFramePr>
        <p:xfrm>
          <a:off x="206575" y="15003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{D8AB867D-D05F-4865-8625-C586FF962CBA}</a:tableStyleId>
              </a:tblPr>
              <a:tblGrid>
                <a:gridCol w="355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RE</a:t>
                      </a:r>
                      <a:endParaRPr sz="1200"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What are </a:t>
                      </a:r>
                      <a:r>
                        <a:rPr lang="en-GB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sacred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 books? </a:t>
                      </a:r>
                      <a:endParaRPr sz="1700"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6" name="Google Shape;96;p16"/>
          <p:cNvGraphicFramePr/>
          <p:nvPr/>
        </p:nvGraphicFramePr>
        <p:xfrm>
          <a:off x="5328950" y="29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{D8AB867D-D05F-4865-8625-C586FF962CBA}</a:tableStyleId>
              </a:tblPr>
              <a:tblGrid>
                <a:gridCol w="368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Science</a:t>
                      </a:r>
                      <a:endParaRPr sz="1200"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Identify, describe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 and </a:t>
                      </a:r>
                      <a:r>
                        <a:rPr lang="en-GB" sz="1300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compare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 suitability of different </a:t>
                      </a:r>
                      <a:r>
                        <a:rPr lang="en-GB" sz="1300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materials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. </a:t>
                      </a:r>
                      <a:endParaRPr sz="1300">
                        <a:solidFill>
                          <a:schemeClr val="dk1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Discover how shapes of </a:t>
                      </a:r>
                      <a:r>
                        <a:rPr lang="en-GB" sz="1300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solid objects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 made from some materials can be changed.</a:t>
                      </a:r>
                      <a:endParaRPr sz="1300">
                        <a:solidFill>
                          <a:schemeClr val="dk1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7" name="Google Shape;97;p16"/>
          <p:cNvGraphicFramePr/>
          <p:nvPr/>
        </p:nvGraphicFramePr>
        <p:xfrm>
          <a:off x="5379225" y="1791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{D8AB867D-D05F-4865-8625-C586FF962CBA}</a:tableStyleId>
              </a:tblPr>
              <a:tblGrid>
                <a:gridCol w="347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Computing</a:t>
                      </a:r>
                      <a:endParaRPr sz="1200"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Changing digital content.</a:t>
                      </a:r>
                      <a:endParaRPr sz="1300">
                        <a:solidFill>
                          <a:schemeClr val="dk1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8" name="Google Shape;98;p16"/>
          <p:cNvGraphicFramePr/>
          <p:nvPr/>
        </p:nvGraphicFramePr>
        <p:xfrm>
          <a:off x="5379225" y="2771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{D8AB867D-D05F-4865-8625-C586FF962CBA}</a:tableStyleId>
              </a:tblPr>
              <a:tblGrid>
                <a:gridCol w="347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Art</a:t>
                      </a:r>
                      <a:endParaRPr sz="1200"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Create a piece of artwork using </a:t>
                      </a:r>
                      <a:r>
                        <a:rPr lang="en-GB" sz="1300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colour.</a:t>
                      </a:r>
                      <a:endParaRPr sz="1100"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9" name="Google Shape;99;p16"/>
          <p:cNvGraphicFramePr/>
          <p:nvPr/>
        </p:nvGraphicFramePr>
        <p:xfrm>
          <a:off x="5432825" y="383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{D8AB867D-D05F-4865-8625-C586FF962CBA}</a:tableStyleId>
              </a:tblPr>
              <a:tblGrid>
                <a:gridCol w="360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PSHE</a:t>
                      </a:r>
                      <a:endParaRPr sz="1200"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Belonging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 to a group in the </a:t>
                      </a:r>
                      <a:r>
                        <a:rPr lang="en-GB" sz="1300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community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.</a:t>
                      </a:r>
                      <a:b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</a:b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Making </a:t>
                      </a:r>
                      <a:r>
                        <a:rPr lang="en-GB" sz="1300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safe choices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 online.</a:t>
                      </a:r>
                      <a:endParaRPr sz="1600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0" name="Google Shape;100;p16"/>
          <p:cNvGraphicFramePr/>
          <p:nvPr/>
        </p:nvGraphicFramePr>
        <p:xfrm>
          <a:off x="242888" y="29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{D8AB867D-D05F-4865-8625-C586FF962CBA}</a:tableStyleId>
              </a:tblPr>
              <a:tblGrid>
                <a:gridCol w="347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PE</a:t>
                      </a:r>
                      <a:endParaRPr sz="1200"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What </a:t>
                      </a:r>
                      <a:r>
                        <a:rPr lang="en-GB" sz="1300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skills 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can we use in </a:t>
                      </a:r>
                      <a:r>
                        <a:rPr lang="en-GB" sz="1300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team games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? </a:t>
                      </a:r>
                      <a:endParaRPr sz="1600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1" name="Google Shape;101;p16"/>
          <p:cNvGraphicFramePr/>
          <p:nvPr/>
        </p:nvGraphicFramePr>
        <p:xfrm>
          <a:off x="203313" y="2771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{D8AB867D-D05F-4865-8625-C586FF962CBA}</a:tableStyleId>
              </a:tblPr>
              <a:tblGrid>
                <a:gridCol w="355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DT</a:t>
                      </a:r>
                      <a:endParaRPr sz="1200" b="1"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Design, make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 and </a:t>
                      </a:r>
                      <a:r>
                        <a:rPr lang="en-GB" sz="1300" b="1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evaluate 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a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 model with a moving function.</a:t>
                      </a:r>
                      <a:endParaRPr sz="1600">
                        <a:highlight>
                          <a:schemeClr val="lt1"/>
                        </a:highlight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" name="Google Shape;102;p16"/>
          <p:cNvSpPr txBox="1"/>
          <p:nvPr/>
        </p:nvSpPr>
        <p:spPr>
          <a:xfrm>
            <a:off x="580775" y="3981125"/>
            <a:ext cx="3041100" cy="7851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latin typeface="Coming Soon"/>
                <a:ea typeface="Coming Soon"/>
                <a:cs typeface="Coming Soon"/>
                <a:sym typeface="Coming Soon"/>
              </a:rPr>
              <a:t>Key Texts: The Three Little Pigs</a:t>
            </a:r>
            <a:endParaRPr sz="1300" b="1"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latin typeface="Coming Soon"/>
                <a:ea typeface="Coming Soon"/>
                <a:cs typeface="Coming Soon"/>
                <a:sym typeface="Coming Soon"/>
              </a:rPr>
              <a:t>Honestly, Red Riding Hood was Rotten</a:t>
            </a:r>
            <a:endParaRPr sz="1300" b="1"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708100"/>
            <a:ext cx="733639" cy="9448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3300" y="2417149"/>
            <a:ext cx="828312" cy="10667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0875" y="3665975"/>
            <a:ext cx="1472925" cy="140248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On-screen Show (16:9)</PresentationFormat>
  <Paragraphs>72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Coming Soon</vt:lpstr>
      <vt:lpstr>Simple Light</vt:lpstr>
      <vt:lpstr>EYFS &amp; KS1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&amp; KS1</dc:title>
  <dc:creator>Mrs B Chambers (PG)</dc:creator>
  <cp:lastModifiedBy>Windows User</cp:lastModifiedBy>
  <cp:revision>1</cp:revision>
  <dcterms:modified xsi:type="dcterms:W3CDTF">2023-02-22T15:57:52Z</dcterms:modified>
</cp:coreProperties>
</file>